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2">
  <p:sldMasterIdLst>
    <p:sldMasterId id="2147483660" r:id="rId1"/>
    <p:sldMasterId id="2147483723" r:id="rId2"/>
    <p:sldMasterId id="2147483735" r:id="rId3"/>
  </p:sldMasterIdLst>
  <p:notesMasterIdLst>
    <p:notesMasterId r:id="rId24"/>
  </p:notesMasterIdLst>
  <p:handoutMasterIdLst>
    <p:handoutMasterId r:id="rId25"/>
  </p:handoutMasterIdLst>
  <p:sldIdLst>
    <p:sldId id="289" r:id="rId4"/>
    <p:sldId id="321" r:id="rId5"/>
    <p:sldId id="319" r:id="rId6"/>
    <p:sldId id="326" r:id="rId7"/>
    <p:sldId id="322" r:id="rId8"/>
    <p:sldId id="365" r:id="rId9"/>
    <p:sldId id="367" r:id="rId10"/>
    <p:sldId id="368" r:id="rId11"/>
    <p:sldId id="325" r:id="rId12"/>
    <p:sldId id="352" r:id="rId13"/>
    <p:sldId id="359" r:id="rId14"/>
    <p:sldId id="369" r:id="rId15"/>
    <p:sldId id="357" r:id="rId16"/>
    <p:sldId id="351" r:id="rId17"/>
    <p:sldId id="358" r:id="rId18"/>
    <p:sldId id="360" r:id="rId19"/>
    <p:sldId id="361" r:id="rId20"/>
    <p:sldId id="362" r:id="rId21"/>
    <p:sldId id="363" r:id="rId22"/>
    <p:sldId id="267" r:id="rId2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4EFACA-80FF-496A-955C-5CACFD0BDDF7}">
          <p14:sldIdLst>
            <p14:sldId id="289"/>
            <p14:sldId id="321"/>
            <p14:sldId id="319"/>
            <p14:sldId id="326"/>
            <p14:sldId id="322"/>
            <p14:sldId id="365"/>
            <p14:sldId id="367"/>
            <p14:sldId id="368"/>
            <p14:sldId id="325"/>
            <p14:sldId id="352"/>
            <p14:sldId id="359"/>
            <p14:sldId id="369"/>
            <p14:sldId id="357"/>
            <p14:sldId id="351"/>
            <p14:sldId id="358"/>
            <p14:sldId id="360"/>
            <p14:sldId id="361"/>
            <p14:sldId id="362"/>
            <p14:sldId id="363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09" autoAdjust="0"/>
    <p:restoredTop sz="94630" autoAdjust="0"/>
  </p:normalViewPr>
  <p:slideViewPr>
    <p:cSldViewPr>
      <p:cViewPr varScale="1">
        <p:scale>
          <a:sx n="97" d="100"/>
          <a:sy n="97" d="100"/>
        </p:scale>
        <p:origin x="-102" y="-234"/>
      </p:cViewPr>
      <p:guideLst>
        <p:guide orient="horz" pos="1624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10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CCD2D6A-459F-4377-9F14-362D8657BF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3" cy="49792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C20158B-363E-4003-B2B3-7865D19317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2" y="0"/>
            <a:ext cx="2945553" cy="49792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82F67720-1F71-4123-BAE2-8878CC63AA68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60372F3-E9C6-455D-AA3E-3417940703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716"/>
            <a:ext cx="2945553" cy="4979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0C2153-3912-4E2B-A27F-1AE03C3A93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2" y="9428716"/>
            <a:ext cx="2945553" cy="49792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CF966E90-F7F4-442F-ADCA-D445C908D8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274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532" y="0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5232123C-9A39-480A-A3DB-AD6DA853031E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2" y="4715153"/>
            <a:ext cx="5439412" cy="4466987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6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532" y="9428716"/>
            <a:ext cx="2945553" cy="496332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66AAF6B7-0179-487D-A23C-1AA28139D2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89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8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49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8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2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867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63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2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AF6B7-0179-487D-A23C-1AA28139D26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6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1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-1" fmla="*/ 612939 w 5941531"/>
              <a:gd name="connsiteY0-2" fmla="*/ 0 h 2088000"/>
              <a:gd name="connsiteX1-3" fmla="*/ 5941531 w 5941531"/>
              <a:gd name="connsiteY1-4" fmla="*/ 0 h 2088000"/>
              <a:gd name="connsiteX2-5" fmla="*/ 5941531 w 5941531"/>
              <a:gd name="connsiteY2-6" fmla="*/ 2088000 h 2088000"/>
              <a:gd name="connsiteX3-7" fmla="*/ 612939 w 5941531"/>
              <a:gd name="connsiteY3-8" fmla="*/ 2088000 h 2088000"/>
              <a:gd name="connsiteX4-9" fmla="*/ 0 w 5941531"/>
              <a:gd name="connsiteY4-10" fmla="*/ 1047929 h 2088000"/>
              <a:gd name="connsiteX5" fmla="*/ 612939 w 5941531"/>
              <a:gd name="connsiteY5" fmla="*/ 0 h 2088000"/>
              <a:gd name="connsiteX0-11" fmla="*/ 612939 w 5941531"/>
              <a:gd name="connsiteY0-12" fmla="*/ 0 h 2088000"/>
              <a:gd name="connsiteX1-13" fmla="*/ 5941531 w 5941531"/>
              <a:gd name="connsiteY1-14" fmla="*/ 0 h 2088000"/>
              <a:gd name="connsiteX2-15" fmla="*/ 5941531 w 5941531"/>
              <a:gd name="connsiteY2-16" fmla="*/ 2088000 h 2088000"/>
              <a:gd name="connsiteX3-17" fmla="*/ 612939 w 5941531"/>
              <a:gd name="connsiteY3-18" fmla="*/ 2088000 h 2088000"/>
              <a:gd name="connsiteX4-19" fmla="*/ 0 w 5941531"/>
              <a:gd name="connsiteY4-20" fmla="*/ 1047929 h 2088000"/>
              <a:gd name="connsiteX5-21" fmla="*/ 612939 w 5941531"/>
              <a:gd name="connsiteY5-22" fmla="*/ 0 h 2088000"/>
              <a:gd name="connsiteX0-23" fmla="*/ 612939 w 5941531"/>
              <a:gd name="connsiteY0-24" fmla="*/ 0 h 2088000"/>
              <a:gd name="connsiteX1-25" fmla="*/ 5941531 w 5941531"/>
              <a:gd name="connsiteY1-26" fmla="*/ 0 h 2088000"/>
              <a:gd name="connsiteX2-27" fmla="*/ 5941531 w 5941531"/>
              <a:gd name="connsiteY2-28" fmla="*/ 2088000 h 2088000"/>
              <a:gd name="connsiteX3-29" fmla="*/ 612939 w 5941531"/>
              <a:gd name="connsiteY3-30" fmla="*/ 2088000 h 2088000"/>
              <a:gd name="connsiteX4-31" fmla="*/ 0 w 5941531"/>
              <a:gd name="connsiteY4-32" fmla="*/ 1047929 h 2088000"/>
              <a:gd name="connsiteX5-33" fmla="*/ 612939 w 5941531"/>
              <a:gd name="connsiteY5-34" fmla="*/ 0 h 2088000"/>
              <a:gd name="connsiteX0-35" fmla="*/ 612939 w 5941531"/>
              <a:gd name="connsiteY0-36" fmla="*/ 0 h 2088000"/>
              <a:gd name="connsiteX1-37" fmla="*/ 5941531 w 5941531"/>
              <a:gd name="connsiteY1-38" fmla="*/ 0 h 2088000"/>
              <a:gd name="connsiteX2-39" fmla="*/ 5941531 w 5941531"/>
              <a:gd name="connsiteY2-40" fmla="*/ 2088000 h 2088000"/>
              <a:gd name="connsiteX3-41" fmla="*/ 612939 w 5941531"/>
              <a:gd name="connsiteY3-42" fmla="*/ 2088000 h 2088000"/>
              <a:gd name="connsiteX4-43" fmla="*/ 0 w 5941531"/>
              <a:gd name="connsiteY4-44" fmla="*/ 1047929 h 2088000"/>
              <a:gd name="connsiteX5-45" fmla="*/ 612939 w 5941531"/>
              <a:gd name="connsiteY5-46" fmla="*/ 0 h 2088000"/>
              <a:gd name="connsiteX0-47" fmla="*/ 612939 w 5941531"/>
              <a:gd name="connsiteY0-48" fmla="*/ 0 h 2088000"/>
              <a:gd name="connsiteX1-49" fmla="*/ 5941531 w 5941531"/>
              <a:gd name="connsiteY1-50" fmla="*/ 0 h 2088000"/>
              <a:gd name="connsiteX2-51" fmla="*/ 5941531 w 5941531"/>
              <a:gd name="connsiteY2-52" fmla="*/ 2088000 h 2088000"/>
              <a:gd name="connsiteX3-53" fmla="*/ 612939 w 5941531"/>
              <a:gd name="connsiteY3-54" fmla="*/ 2088000 h 2088000"/>
              <a:gd name="connsiteX4-55" fmla="*/ 0 w 5941531"/>
              <a:gd name="connsiteY4-56" fmla="*/ 1047929 h 2088000"/>
              <a:gd name="connsiteX5-57" fmla="*/ 612939 w 5941531"/>
              <a:gd name="connsiteY5-58" fmla="*/ 0 h 208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-1" fmla="*/ 612939 w 5941531"/>
              <a:gd name="connsiteY0-2" fmla="*/ 0 h 2088000"/>
              <a:gd name="connsiteX1-3" fmla="*/ 5941531 w 5941531"/>
              <a:gd name="connsiteY1-4" fmla="*/ 0 h 2088000"/>
              <a:gd name="connsiteX2-5" fmla="*/ 5941531 w 5941531"/>
              <a:gd name="connsiteY2-6" fmla="*/ 2088000 h 2088000"/>
              <a:gd name="connsiteX3-7" fmla="*/ 612939 w 5941531"/>
              <a:gd name="connsiteY3-8" fmla="*/ 2088000 h 2088000"/>
              <a:gd name="connsiteX4-9" fmla="*/ 0 w 5941531"/>
              <a:gd name="connsiteY4-10" fmla="*/ 1047929 h 2088000"/>
              <a:gd name="connsiteX5" fmla="*/ 612939 w 5941531"/>
              <a:gd name="connsiteY5" fmla="*/ 0 h 2088000"/>
              <a:gd name="connsiteX0-11" fmla="*/ 612939 w 5941531"/>
              <a:gd name="connsiteY0-12" fmla="*/ 0 h 2088000"/>
              <a:gd name="connsiteX1-13" fmla="*/ 5941531 w 5941531"/>
              <a:gd name="connsiteY1-14" fmla="*/ 0 h 2088000"/>
              <a:gd name="connsiteX2-15" fmla="*/ 5941531 w 5941531"/>
              <a:gd name="connsiteY2-16" fmla="*/ 2088000 h 2088000"/>
              <a:gd name="connsiteX3-17" fmla="*/ 612939 w 5941531"/>
              <a:gd name="connsiteY3-18" fmla="*/ 2088000 h 2088000"/>
              <a:gd name="connsiteX4-19" fmla="*/ 0 w 5941531"/>
              <a:gd name="connsiteY4-20" fmla="*/ 1047929 h 2088000"/>
              <a:gd name="connsiteX5-21" fmla="*/ 612939 w 5941531"/>
              <a:gd name="connsiteY5-22" fmla="*/ 0 h 2088000"/>
              <a:gd name="connsiteX0-23" fmla="*/ 612939 w 5941531"/>
              <a:gd name="connsiteY0-24" fmla="*/ 0 h 2088000"/>
              <a:gd name="connsiteX1-25" fmla="*/ 5941531 w 5941531"/>
              <a:gd name="connsiteY1-26" fmla="*/ 0 h 2088000"/>
              <a:gd name="connsiteX2-27" fmla="*/ 5941531 w 5941531"/>
              <a:gd name="connsiteY2-28" fmla="*/ 2088000 h 2088000"/>
              <a:gd name="connsiteX3-29" fmla="*/ 612939 w 5941531"/>
              <a:gd name="connsiteY3-30" fmla="*/ 2088000 h 2088000"/>
              <a:gd name="connsiteX4-31" fmla="*/ 0 w 5941531"/>
              <a:gd name="connsiteY4-32" fmla="*/ 1047929 h 2088000"/>
              <a:gd name="connsiteX5-33" fmla="*/ 612939 w 5941531"/>
              <a:gd name="connsiteY5-34" fmla="*/ 0 h 2088000"/>
              <a:gd name="connsiteX0-35" fmla="*/ 612939 w 5941531"/>
              <a:gd name="connsiteY0-36" fmla="*/ 0 h 2088000"/>
              <a:gd name="connsiteX1-37" fmla="*/ 5941531 w 5941531"/>
              <a:gd name="connsiteY1-38" fmla="*/ 0 h 2088000"/>
              <a:gd name="connsiteX2-39" fmla="*/ 5941531 w 5941531"/>
              <a:gd name="connsiteY2-40" fmla="*/ 2088000 h 2088000"/>
              <a:gd name="connsiteX3-41" fmla="*/ 612939 w 5941531"/>
              <a:gd name="connsiteY3-42" fmla="*/ 2088000 h 2088000"/>
              <a:gd name="connsiteX4-43" fmla="*/ 0 w 5941531"/>
              <a:gd name="connsiteY4-44" fmla="*/ 1047929 h 2088000"/>
              <a:gd name="connsiteX5-45" fmla="*/ 612939 w 5941531"/>
              <a:gd name="connsiteY5-46" fmla="*/ 0 h 2088000"/>
              <a:gd name="connsiteX0-47" fmla="*/ 612939 w 5941531"/>
              <a:gd name="connsiteY0-48" fmla="*/ 0 h 2088000"/>
              <a:gd name="connsiteX1-49" fmla="*/ 5941531 w 5941531"/>
              <a:gd name="connsiteY1-50" fmla="*/ 0 h 2088000"/>
              <a:gd name="connsiteX2-51" fmla="*/ 5941531 w 5941531"/>
              <a:gd name="connsiteY2-52" fmla="*/ 2088000 h 2088000"/>
              <a:gd name="connsiteX3-53" fmla="*/ 612939 w 5941531"/>
              <a:gd name="connsiteY3-54" fmla="*/ 2088000 h 2088000"/>
              <a:gd name="connsiteX4-55" fmla="*/ 0 w 5941531"/>
              <a:gd name="connsiteY4-56" fmla="*/ 1047929 h 2088000"/>
              <a:gd name="connsiteX5-57" fmla="*/ 612939 w 5941531"/>
              <a:gd name="connsiteY5-58" fmla="*/ 0 h 208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66" y="1327229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22914" y="1463546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8" y="1095376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71" y="1491632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98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4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60" y="1238210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F70094-D538-4309-ACD3-5E039CC3FC5F}" type="datetimeFigureOut">
              <a:rPr lang="ru-RU" smtClean="0">
                <a:solidFill>
                  <a:prstClr val="black"/>
                </a:solidFill>
              </a:rPr>
              <a:pPr/>
              <a:t>31.01.2020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3906C5-8AE5-48A0-85BC-628C12AA88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80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4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F70094-D538-4309-ACD3-5E039CC3FC5F}" type="datetimeFigureOut">
              <a:rPr lang="ru-RU" smtClean="0">
                <a:solidFill>
                  <a:prstClr val="black"/>
                </a:solidFill>
              </a:rPr>
              <a:pPr/>
              <a:t>31.01.2020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3906C5-8AE5-48A0-85BC-628C12AA88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F70094-D538-4309-ACD3-5E039CC3FC5F}" type="datetimeFigureOut">
              <a:rPr lang="ru-RU" smtClean="0">
                <a:solidFill>
                  <a:prstClr val="black"/>
                </a:solidFill>
              </a:rPr>
              <a:pPr/>
              <a:t>31.01.2020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3906C5-8AE5-48A0-85BC-628C12AA88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/>
          <p:cNvSpPr/>
          <p:nvPr userDrawn="1"/>
        </p:nvSpPr>
        <p:spPr bwMode="auto">
          <a:xfrm>
            <a:off x="18" y="1949"/>
            <a:ext cx="8761863" cy="5141553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: Shape 20"/>
          <p:cNvSpPr/>
          <p:nvPr userDrawn="1"/>
        </p:nvSpPr>
        <p:spPr bwMode="auto">
          <a:xfrm rot="213804">
            <a:off x="-14378" y="82205"/>
            <a:ext cx="9056997" cy="1538673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: Shape 9"/>
          <p:cNvSpPr/>
          <p:nvPr userDrawn="1"/>
        </p:nvSpPr>
        <p:spPr bwMode="auto">
          <a:xfrm>
            <a:off x="-2" y="0"/>
            <a:ext cx="9144002" cy="51435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: Shape 29"/>
          <p:cNvSpPr/>
          <p:nvPr userDrawn="1"/>
        </p:nvSpPr>
        <p:spPr>
          <a:xfrm>
            <a:off x="256812" y="0"/>
            <a:ext cx="1338235" cy="51435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lIns="68580" tIns="34290" rIns="68580" bIns="34290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6328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269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11644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2706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606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80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4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37177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7064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64503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2320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2549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0272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3351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80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4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178479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80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4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8756164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11023497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566969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4654918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9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6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6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6284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2062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1246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6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915350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1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8135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417760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-1" fmla="*/ 612939 w 5941531"/>
              <a:gd name="connsiteY0-2" fmla="*/ 0 h 2088000"/>
              <a:gd name="connsiteX1-3" fmla="*/ 5941531 w 5941531"/>
              <a:gd name="connsiteY1-4" fmla="*/ 0 h 2088000"/>
              <a:gd name="connsiteX2-5" fmla="*/ 5941531 w 5941531"/>
              <a:gd name="connsiteY2-6" fmla="*/ 2088000 h 2088000"/>
              <a:gd name="connsiteX3-7" fmla="*/ 612939 w 5941531"/>
              <a:gd name="connsiteY3-8" fmla="*/ 2088000 h 2088000"/>
              <a:gd name="connsiteX4-9" fmla="*/ 0 w 5941531"/>
              <a:gd name="connsiteY4-10" fmla="*/ 1047929 h 2088000"/>
              <a:gd name="connsiteX5" fmla="*/ 612939 w 5941531"/>
              <a:gd name="connsiteY5" fmla="*/ 0 h 2088000"/>
              <a:gd name="connsiteX0-11" fmla="*/ 612939 w 5941531"/>
              <a:gd name="connsiteY0-12" fmla="*/ 0 h 2088000"/>
              <a:gd name="connsiteX1-13" fmla="*/ 5941531 w 5941531"/>
              <a:gd name="connsiteY1-14" fmla="*/ 0 h 2088000"/>
              <a:gd name="connsiteX2-15" fmla="*/ 5941531 w 5941531"/>
              <a:gd name="connsiteY2-16" fmla="*/ 2088000 h 2088000"/>
              <a:gd name="connsiteX3-17" fmla="*/ 612939 w 5941531"/>
              <a:gd name="connsiteY3-18" fmla="*/ 2088000 h 2088000"/>
              <a:gd name="connsiteX4-19" fmla="*/ 0 w 5941531"/>
              <a:gd name="connsiteY4-20" fmla="*/ 1047929 h 2088000"/>
              <a:gd name="connsiteX5-21" fmla="*/ 612939 w 5941531"/>
              <a:gd name="connsiteY5-22" fmla="*/ 0 h 2088000"/>
              <a:gd name="connsiteX0-23" fmla="*/ 612939 w 5941531"/>
              <a:gd name="connsiteY0-24" fmla="*/ 0 h 2088000"/>
              <a:gd name="connsiteX1-25" fmla="*/ 5941531 w 5941531"/>
              <a:gd name="connsiteY1-26" fmla="*/ 0 h 2088000"/>
              <a:gd name="connsiteX2-27" fmla="*/ 5941531 w 5941531"/>
              <a:gd name="connsiteY2-28" fmla="*/ 2088000 h 2088000"/>
              <a:gd name="connsiteX3-29" fmla="*/ 612939 w 5941531"/>
              <a:gd name="connsiteY3-30" fmla="*/ 2088000 h 2088000"/>
              <a:gd name="connsiteX4-31" fmla="*/ 0 w 5941531"/>
              <a:gd name="connsiteY4-32" fmla="*/ 1047929 h 2088000"/>
              <a:gd name="connsiteX5-33" fmla="*/ 612939 w 5941531"/>
              <a:gd name="connsiteY5-34" fmla="*/ 0 h 2088000"/>
              <a:gd name="connsiteX0-35" fmla="*/ 612939 w 5941531"/>
              <a:gd name="connsiteY0-36" fmla="*/ 0 h 2088000"/>
              <a:gd name="connsiteX1-37" fmla="*/ 5941531 w 5941531"/>
              <a:gd name="connsiteY1-38" fmla="*/ 0 h 2088000"/>
              <a:gd name="connsiteX2-39" fmla="*/ 5941531 w 5941531"/>
              <a:gd name="connsiteY2-40" fmla="*/ 2088000 h 2088000"/>
              <a:gd name="connsiteX3-41" fmla="*/ 612939 w 5941531"/>
              <a:gd name="connsiteY3-42" fmla="*/ 2088000 h 2088000"/>
              <a:gd name="connsiteX4-43" fmla="*/ 0 w 5941531"/>
              <a:gd name="connsiteY4-44" fmla="*/ 1047929 h 2088000"/>
              <a:gd name="connsiteX5-45" fmla="*/ 612939 w 5941531"/>
              <a:gd name="connsiteY5-46" fmla="*/ 0 h 2088000"/>
              <a:gd name="connsiteX0-47" fmla="*/ 612939 w 5941531"/>
              <a:gd name="connsiteY0-48" fmla="*/ 0 h 2088000"/>
              <a:gd name="connsiteX1-49" fmla="*/ 5941531 w 5941531"/>
              <a:gd name="connsiteY1-50" fmla="*/ 0 h 2088000"/>
              <a:gd name="connsiteX2-51" fmla="*/ 5941531 w 5941531"/>
              <a:gd name="connsiteY2-52" fmla="*/ 2088000 h 2088000"/>
              <a:gd name="connsiteX3-53" fmla="*/ 612939 w 5941531"/>
              <a:gd name="connsiteY3-54" fmla="*/ 2088000 h 2088000"/>
              <a:gd name="connsiteX4-55" fmla="*/ 0 w 5941531"/>
              <a:gd name="connsiteY4-56" fmla="*/ 1047929 h 2088000"/>
              <a:gd name="connsiteX5-57" fmla="*/ 612939 w 5941531"/>
              <a:gd name="connsiteY5-58" fmla="*/ 0 h 208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-1" fmla="*/ 612939 w 5941531"/>
              <a:gd name="connsiteY0-2" fmla="*/ 0 h 2088000"/>
              <a:gd name="connsiteX1-3" fmla="*/ 5941531 w 5941531"/>
              <a:gd name="connsiteY1-4" fmla="*/ 0 h 2088000"/>
              <a:gd name="connsiteX2-5" fmla="*/ 5941531 w 5941531"/>
              <a:gd name="connsiteY2-6" fmla="*/ 2088000 h 2088000"/>
              <a:gd name="connsiteX3-7" fmla="*/ 612939 w 5941531"/>
              <a:gd name="connsiteY3-8" fmla="*/ 2088000 h 2088000"/>
              <a:gd name="connsiteX4-9" fmla="*/ 0 w 5941531"/>
              <a:gd name="connsiteY4-10" fmla="*/ 1047929 h 2088000"/>
              <a:gd name="connsiteX5" fmla="*/ 612939 w 5941531"/>
              <a:gd name="connsiteY5" fmla="*/ 0 h 2088000"/>
              <a:gd name="connsiteX0-11" fmla="*/ 612939 w 5941531"/>
              <a:gd name="connsiteY0-12" fmla="*/ 0 h 2088000"/>
              <a:gd name="connsiteX1-13" fmla="*/ 5941531 w 5941531"/>
              <a:gd name="connsiteY1-14" fmla="*/ 0 h 2088000"/>
              <a:gd name="connsiteX2-15" fmla="*/ 5941531 w 5941531"/>
              <a:gd name="connsiteY2-16" fmla="*/ 2088000 h 2088000"/>
              <a:gd name="connsiteX3-17" fmla="*/ 612939 w 5941531"/>
              <a:gd name="connsiteY3-18" fmla="*/ 2088000 h 2088000"/>
              <a:gd name="connsiteX4-19" fmla="*/ 0 w 5941531"/>
              <a:gd name="connsiteY4-20" fmla="*/ 1047929 h 2088000"/>
              <a:gd name="connsiteX5-21" fmla="*/ 612939 w 5941531"/>
              <a:gd name="connsiteY5-22" fmla="*/ 0 h 2088000"/>
              <a:gd name="connsiteX0-23" fmla="*/ 612939 w 5941531"/>
              <a:gd name="connsiteY0-24" fmla="*/ 0 h 2088000"/>
              <a:gd name="connsiteX1-25" fmla="*/ 5941531 w 5941531"/>
              <a:gd name="connsiteY1-26" fmla="*/ 0 h 2088000"/>
              <a:gd name="connsiteX2-27" fmla="*/ 5941531 w 5941531"/>
              <a:gd name="connsiteY2-28" fmla="*/ 2088000 h 2088000"/>
              <a:gd name="connsiteX3-29" fmla="*/ 612939 w 5941531"/>
              <a:gd name="connsiteY3-30" fmla="*/ 2088000 h 2088000"/>
              <a:gd name="connsiteX4-31" fmla="*/ 0 w 5941531"/>
              <a:gd name="connsiteY4-32" fmla="*/ 1047929 h 2088000"/>
              <a:gd name="connsiteX5-33" fmla="*/ 612939 w 5941531"/>
              <a:gd name="connsiteY5-34" fmla="*/ 0 h 2088000"/>
              <a:gd name="connsiteX0-35" fmla="*/ 612939 w 5941531"/>
              <a:gd name="connsiteY0-36" fmla="*/ 0 h 2088000"/>
              <a:gd name="connsiteX1-37" fmla="*/ 5941531 w 5941531"/>
              <a:gd name="connsiteY1-38" fmla="*/ 0 h 2088000"/>
              <a:gd name="connsiteX2-39" fmla="*/ 5941531 w 5941531"/>
              <a:gd name="connsiteY2-40" fmla="*/ 2088000 h 2088000"/>
              <a:gd name="connsiteX3-41" fmla="*/ 612939 w 5941531"/>
              <a:gd name="connsiteY3-42" fmla="*/ 2088000 h 2088000"/>
              <a:gd name="connsiteX4-43" fmla="*/ 0 w 5941531"/>
              <a:gd name="connsiteY4-44" fmla="*/ 1047929 h 2088000"/>
              <a:gd name="connsiteX5-45" fmla="*/ 612939 w 5941531"/>
              <a:gd name="connsiteY5-46" fmla="*/ 0 h 2088000"/>
              <a:gd name="connsiteX0-47" fmla="*/ 612939 w 5941531"/>
              <a:gd name="connsiteY0-48" fmla="*/ 0 h 2088000"/>
              <a:gd name="connsiteX1-49" fmla="*/ 5941531 w 5941531"/>
              <a:gd name="connsiteY1-50" fmla="*/ 0 h 2088000"/>
              <a:gd name="connsiteX2-51" fmla="*/ 5941531 w 5941531"/>
              <a:gd name="connsiteY2-52" fmla="*/ 2088000 h 2088000"/>
              <a:gd name="connsiteX3-53" fmla="*/ 612939 w 5941531"/>
              <a:gd name="connsiteY3-54" fmla="*/ 2088000 h 2088000"/>
              <a:gd name="connsiteX4-55" fmla="*/ 0 w 5941531"/>
              <a:gd name="connsiteY4-56" fmla="*/ 1047929 h 2088000"/>
              <a:gd name="connsiteX5-57" fmla="*/ 612939 w 5941531"/>
              <a:gd name="connsiteY5-58" fmla="*/ 0 h 208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4667383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11091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66" y="1327229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22914" y="1463546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163601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8" y="1095376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71" y="1491632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44336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8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4659202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98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4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60" y="1238210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0844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F70094-D538-4309-ACD3-5E039CC3FC5F}" type="datetimeFigureOut">
              <a:rPr lang="ru-RU" smtClean="0">
                <a:solidFill>
                  <a:prstClr val="black"/>
                </a:solidFill>
              </a:rPr>
              <a:pPr/>
              <a:t>31.01.2020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3906C5-8AE5-48A0-85BC-628C12AA88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873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92F70094-D538-4309-ACD3-5E039CC3FC5F}" type="datetimeFigureOut">
              <a:rPr lang="ru-RU" smtClean="0">
                <a:solidFill>
                  <a:prstClr val="black"/>
                </a:solidFill>
              </a:rPr>
              <a:pPr/>
              <a:t>31.01.2020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1D3906C5-8AE5-48A0-85BC-628C12AA88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6017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9733667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278472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/>
          <p:cNvSpPr/>
          <p:nvPr userDrawn="1"/>
        </p:nvSpPr>
        <p:spPr bwMode="auto">
          <a:xfrm>
            <a:off x="18" y="1949"/>
            <a:ext cx="8761863" cy="5141553"/>
          </a:xfrm>
          <a:custGeom>
            <a:avLst/>
            <a:gdLst>
              <a:gd name="connsiteX0" fmla="*/ 135716 w 11682484"/>
              <a:gd name="connsiteY0" fmla="*/ 0 h 6855404"/>
              <a:gd name="connsiteX1" fmla="*/ 1583140 w 11682484"/>
              <a:gd name="connsiteY1" fmla="*/ 1348532 h 6855404"/>
              <a:gd name="connsiteX2" fmla="*/ 11682484 w 11682484"/>
              <a:gd name="connsiteY2" fmla="*/ 4114823 h 6855404"/>
              <a:gd name="connsiteX3" fmla="*/ 11682484 w 11682484"/>
              <a:gd name="connsiteY3" fmla="*/ 6855404 h 6855404"/>
              <a:gd name="connsiteX4" fmla="*/ 9707328 w 11682484"/>
              <a:gd name="connsiteY4" fmla="*/ 6855404 h 6855404"/>
              <a:gd name="connsiteX5" fmla="*/ 9569988 w 11682484"/>
              <a:gd name="connsiteY5" fmla="*/ 6685097 h 6855404"/>
              <a:gd name="connsiteX6" fmla="*/ 5598025 w 11682484"/>
              <a:gd name="connsiteY6" fmla="*/ 3691219 h 6855404"/>
              <a:gd name="connsiteX7" fmla="*/ 2821856 w 11682484"/>
              <a:gd name="connsiteY7" fmla="*/ 3599026 h 6855404"/>
              <a:gd name="connsiteX8" fmla="*/ 63756 w 11682484"/>
              <a:gd name="connsiteY8" fmla="*/ 6602507 h 6855404"/>
              <a:gd name="connsiteX9" fmla="*/ 3589 w 11682484"/>
              <a:gd name="connsiteY9" fmla="*/ 6855404 h 6855404"/>
              <a:gd name="connsiteX10" fmla="*/ 0 w 11682484"/>
              <a:gd name="connsiteY10" fmla="*/ 6855404 h 6855404"/>
              <a:gd name="connsiteX11" fmla="*/ 0 w 11682484"/>
              <a:gd name="connsiteY11" fmla="*/ 5728147 h 6855404"/>
              <a:gd name="connsiteX12" fmla="*/ 0 w 11682484"/>
              <a:gd name="connsiteY12" fmla="*/ 1967486 h 6855404"/>
              <a:gd name="connsiteX13" fmla="*/ 0 w 11682484"/>
              <a:gd name="connsiteY13" fmla="*/ 825147 h 6855404"/>
              <a:gd name="connsiteX14" fmla="*/ 1 w 11682484"/>
              <a:gd name="connsiteY14" fmla="*/ 825147 h 6855404"/>
              <a:gd name="connsiteX15" fmla="*/ 1 w 11682484"/>
              <a:gd name="connsiteY15" fmla="*/ 479227 h 6855404"/>
              <a:gd name="connsiteX16" fmla="*/ 1 w 11682484"/>
              <a:gd name="connsiteY16" fmla="*/ 346491 h 6855404"/>
              <a:gd name="connsiteX17" fmla="*/ 2 w 11682484"/>
              <a:gd name="connsiteY17" fmla="*/ 346491 h 6855404"/>
              <a:gd name="connsiteX18" fmla="*/ 2 w 11682484"/>
              <a:gd name="connsiteY18" fmla="*/ 571 h 6855404"/>
              <a:gd name="connsiteX19" fmla="*/ 127322 w 11682484"/>
              <a:gd name="connsiteY19" fmla="*/ 31 h 685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82484" h="6855404">
                <a:moveTo>
                  <a:pt x="135716" y="0"/>
                </a:moveTo>
                <a:lnTo>
                  <a:pt x="1583140" y="1348532"/>
                </a:lnTo>
                <a:lnTo>
                  <a:pt x="11682484" y="4114823"/>
                </a:lnTo>
                <a:lnTo>
                  <a:pt x="11682484" y="6855404"/>
                </a:lnTo>
                <a:lnTo>
                  <a:pt x="9707328" y="6855404"/>
                </a:lnTo>
                <a:lnTo>
                  <a:pt x="9569988" y="6685097"/>
                </a:lnTo>
                <a:cubicBezTo>
                  <a:pt x="8411292" y="5293196"/>
                  <a:pt x="7168522" y="4300079"/>
                  <a:pt x="5598025" y="3691219"/>
                </a:cubicBezTo>
                <a:cubicBezTo>
                  <a:pt x="4810593" y="3386702"/>
                  <a:pt x="3628101" y="3319652"/>
                  <a:pt x="2821856" y="3599026"/>
                </a:cubicBezTo>
                <a:cubicBezTo>
                  <a:pt x="1476436" y="4020704"/>
                  <a:pt x="428633" y="5267408"/>
                  <a:pt x="63756" y="6602507"/>
                </a:cubicBezTo>
                <a:lnTo>
                  <a:pt x="3589" y="6855404"/>
                </a:lnTo>
                <a:lnTo>
                  <a:pt x="0" y="6855404"/>
                </a:lnTo>
                <a:lnTo>
                  <a:pt x="0" y="5728147"/>
                </a:lnTo>
                <a:lnTo>
                  <a:pt x="0" y="1967486"/>
                </a:lnTo>
                <a:lnTo>
                  <a:pt x="0" y="825147"/>
                </a:lnTo>
                <a:lnTo>
                  <a:pt x="1" y="825147"/>
                </a:lnTo>
                <a:lnTo>
                  <a:pt x="1" y="479227"/>
                </a:lnTo>
                <a:lnTo>
                  <a:pt x="1" y="346491"/>
                </a:lnTo>
                <a:lnTo>
                  <a:pt x="2" y="346491"/>
                </a:lnTo>
                <a:lnTo>
                  <a:pt x="2" y="571"/>
                </a:lnTo>
                <a:cubicBezTo>
                  <a:pt x="2" y="571"/>
                  <a:pt x="46193" y="353"/>
                  <a:pt x="127322" y="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: Shape 20"/>
          <p:cNvSpPr/>
          <p:nvPr userDrawn="1"/>
        </p:nvSpPr>
        <p:spPr bwMode="auto">
          <a:xfrm rot="213804">
            <a:off x="-14378" y="82205"/>
            <a:ext cx="9056997" cy="1538673"/>
          </a:xfrm>
          <a:custGeom>
            <a:avLst/>
            <a:gdLst>
              <a:gd name="connsiteX0" fmla="*/ 1 w 12075996"/>
              <a:gd name="connsiteY0" fmla="*/ 264203 h 2051564"/>
              <a:gd name="connsiteX1" fmla="*/ 4242639 w 12075996"/>
              <a:gd name="connsiteY1" fmla="*/ 0 h 2051564"/>
              <a:gd name="connsiteX2" fmla="*/ 4506096 w 12075996"/>
              <a:gd name="connsiteY2" fmla="*/ 105217 h 2051564"/>
              <a:gd name="connsiteX3" fmla="*/ 7760587 w 12075996"/>
              <a:gd name="connsiteY3" fmla="*/ 1449725 h 2051564"/>
              <a:gd name="connsiteX4" fmla="*/ 12023712 w 12075996"/>
              <a:gd name="connsiteY4" fmla="*/ 181916 h 2051564"/>
              <a:gd name="connsiteX5" fmla="*/ 12075996 w 12075996"/>
              <a:gd name="connsiteY5" fmla="*/ 38560 h 2051564"/>
              <a:gd name="connsiteX6" fmla="*/ 12075996 w 12075996"/>
              <a:gd name="connsiteY6" fmla="*/ 49656 h 2051564"/>
              <a:gd name="connsiteX7" fmla="*/ 12034949 w 12075996"/>
              <a:gd name="connsiteY7" fmla="*/ 192180 h 2051564"/>
              <a:gd name="connsiteX8" fmla="*/ 7869859 w 12075996"/>
              <a:gd name="connsiteY8" fmla="*/ 1752181 h 2051564"/>
              <a:gd name="connsiteX9" fmla="*/ 3235820 w 12075996"/>
              <a:gd name="connsiteY9" fmla="*/ 242456 h 2051564"/>
              <a:gd name="connsiteX10" fmla="*/ 1558466 w 12075996"/>
              <a:gd name="connsiteY10" fmla="*/ 338976 h 2051564"/>
              <a:gd name="connsiteX11" fmla="*/ 220 w 12075996"/>
              <a:gd name="connsiteY11" fmla="*/ 450295 h 2051564"/>
              <a:gd name="connsiteX12" fmla="*/ 881 w 12075996"/>
              <a:gd name="connsiteY12" fmla="*/ 459818 h 2051564"/>
              <a:gd name="connsiteX13" fmla="*/ 0 w 12075996"/>
              <a:gd name="connsiteY13" fmla="*/ 459516 h 2051564"/>
              <a:gd name="connsiteX14" fmla="*/ 0 w 12075996"/>
              <a:gd name="connsiteY14" fmla="*/ 429248 h 2051564"/>
              <a:gd name="connsiteX15" fmla="*/ 1 w 12075996"/>
              <a:gd name="connsiteY15" fmla="*/ 429248 h 205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75996" h="2051564">
                <a:moveTo>
                  <a:pt x="1" y="264203"/>
                </a:moveTo>
                <a:lnTo>
                  <a:pt x="4242639" y="0"/>
                </a:lnTo>
                <a:lnTo>
                  <a:pt x="4506096" y="105217"/>
                </a:lnTo>
                <a:cubicBezTo>
                  <a:pt x="5593744" y="542784"/>
                  <a:pt x="6923737" y="1110296"/>
                  <a:pt x="7760587" y="1449725"/>
                </a:cubicBezTo>
                <a:cubicBezTo>
                  <a:pt x="10618004" y="2616266"/>
                  <a:pt x="11666948" y="1084938"/>
                  <a:pt x="12023712" y="181916"/>
                </a:cubicBezTo>
                <a:lnTo>
                  <a:pt x="12075996" y="38560"/>
                </a:lnTo>
                <a:lnTo>
                  <a:pt x="12075996" y="49656"/>
                </a:lnTo>
                <a:lnTo>
                  <a:pt x="12034949" y="192180"/>
                </a:lnTo>
                <a:cubicBezTo>
                  <a:pt x="11741579" y="1117741"/>
                  <a:pt x="10801203" y="2718034"/>
                  <a:pt x="7869859" y="1752181"/>
                </a:cubicBezTo>
                <a:cubicBezTo>
                  <a:pt x="6621354" y="1343948"/>
                  <a:pt x="4298591" y="526574"/>
                  <a:pt x="3235820" y="242456"/>
                </a:cubicBezTo>
                <a:cubicBezTo>
                  <a:pt x="3156415" y="232591"/>
                  <a:pt x="2347516" y="284550"/>
                  <a:pt x="1558466" y="338976"/>
                </a:cubicBezTo>
                <a:cubicBezTo>
                  <a:pt x="769418" y="393403"/>
                  <a:pt x="220" y="450295"/>
                  <a:pt x="220" y="450295"/>
                </a:cubicBezTo>
                <a:lnTo>
                  <a:pt x="881" y="459818"/>
                </a:lnTo>
                <a:lnTo>
                  <a:pt x="0" y="459516"/>
                </a:lnTo>
                <a:lnTo>
                  <a:pt x="0" y="429248"/>
                </a:lnTo>
                <a:lnTo>
                  <a:pt x="1" y="429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: Shape 9"/>
          <p:cNvSpPr/>
          <p:nvPr userDrawn="1"/>
        </p:nvSpPr>
        <p:spPr bwMode="auto">
          <a:xfrm>
            <a:off x="-2" y="0"/>
            <a:ext cx="9144002" cy="5143500"/>
          </a:xfrm>
          <a:custGeom>
            <a:avLst/>
            <a:gdLst>
              <a:gd name="connsiteX0" fmla="*/ 1562216 w 12192002"/>
              <a:gd name="connsiteY0" fmla="*/ 24 h 6847230"/>
              <a:gd name="connsiteX1" fmla="*/ 3242227 w 12192002"/>
              <a:gd name="connsiteY1" fmla="*/ 19898 h 6847230"/>
              <a:gd name="connsiteX2" fmla="*/ 7760587 w 12192002"/>
              <a:gd name="connsiteY2" fmla="*/ 1846920 h 6847230"/>
              <a:gd name="connsiteX3" fmla="*/ 12192002 w 12192002"/>
              <a:gd name="connsiteY3" fmla="*/ 3162 h 6847230"/>
              <a:gd name="connsiteX4" fmla="*/ 12192002 w 12192002"/>
              <a:gd name="connsiteY4" fmla="*/ 1143708 h 6847230"/>
              <a:gd name="connsiteX5" fmla="*/ 12192002 w 12192002"/>
              <a:gd name="connsiteY5" fmla="*/ 6847230 h 6847230"/>
              <a:gd name="connsiteX6" fmla="*/ 10130702 w 12192002"/>
              <a:gd name="connsiteY6" fmla="*/ 6847230 h 6847230"/>
              <a:gd name="connsiteX7" fmla="*/ 9987372 w 12192002"/>
              <a:gd name="connsiteY7" fmla="*/ 6677190 h 6847230"/>
              <a:gd name="connsiteX8" fmla="*/ 5842176 w 12192002"/>
              <a:gd name="connsiteY8" fmla="*/ 3688014 h 6847230"/>
              <a:gd name="connsiteX9" fmla="*/ 2944928 w 12192002"/>
              <a:gd name="connsiteY9" fmla="*/ 3595966 h 6847230"/>
              <a:gd name="connsiteX10" fmla="*/ 66537 w 12192002"/>
              <a:gd name="connsiteY10" fmla="*/ 6594730 h 6847230"/>
              <a:gd name="connsiteX11" fmla="*/ 3745 w 12192002"/>
              <a:gd name="connsiteY11" fmla="*/ 6847230 h 6847230"/>
              <a:gd name="connsiteX12" fmla="*/ 0 w 12192002"/>
              <a:gd name="connsiteY12" fmla="*/ 6847230 h 6847230"/>
              <a:gd name="connsiteX13" fmla="*/ 0 w 12192002"/>
              <a:gd name="connsiteY13" fmla="*/ 5721743 h 6847230"/>
              <a:gd name="connsiteX14" fmla="*/ 0 w 12192002"/>
              <a:gd name="connsiteY14" fmla="*/ 1966988 h 6847230"/>
              <a:gd name="connsiteX15" fmla="*/ 0 w 12192002"/>
              <a:gd name="connsiteY15" fmla="*/ 826443 h 6847230"/>
              <a:gd name="connsiteX16" fmla="*/ 1 w 12192002"/>
              <a:gd name="connsiteY16" fmla="*/ 826443 h 6847230"/>
              <a:gd name="connsiteX17" fmla="*/ 1 w 12192002"/>
              <a:gd name="connsiteY17" fmla="*/ 481066 h 6847230"/>
              <a:gd name="connsiteX18" fmla="*/ 1 w 12192002"/>
              <a:gd name="connsiteY18" fmla="*/ 348539 h 6847230"/>
              <a:gd name="connsiteX19" fmla="*/ 2 w 12192002"/>
              <a:gd name="connsiteY19" fmla="*/ 348539 h 6847230"/>
              <a:gd name="connsiteX20" fmla="*/ 2 w 12192002"/>
              <a:gd name="connsiteY20" fmla="*/ 3162 h 6847230"/>
              <a:gd name="connsiteX21" fmla="*/ 1562216 w 12192002"/>
              <a:gd name="connsiteY21" fmla="*/ 24 h 684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2" h="6847230">
                <a:moveTo>
                  <a:pt x="1562216" y="24"/>
                </a:moveTo>
                <a:cubicBezTo>
                  <a:pt x="2353140" y="373"/>
                  <a:pt x="3163696" y="4557"/>
                  <a:pt x="3242227" y="19898"/>
                </a:cubicBezTo>
                <a:cubicBezTo>
                  <a:pt x="4282770" y="376934"/>
                  <a:pt x="6543351" y="1353205"/>
                  <a:pt x="7760587" y="1846920"/>
                </a:cubicBezTo>
                <a:cubicBezTo>
                  <a:pt x="11661915" y="3439636"/>
                  <a:pt x="12192002" y="3162"/>
                  <a:pt x="12192002" y="3162"/>
                </a:cubicBezTo>
                <a:lnTo>
                  <a:pt x="12192002" y="1143708"/>
                </a:lnTo>
                <a:lnTo>
                  <a:pt x="12192002" y="6847230"/>
                </a:lnTo>
                <a:lnTo>
                  <a:pt x="10130702" y="6847230"/>
                </a:lnTo>
                <a:lnTo>
                  <a:pt x="9987372" y="6677190"/>
                </a:lnTo>
                <a:cubicBezTo>
                  <a:pt x="8778141" y="5287475"/>
                  <a:pt x="7481169" y="4295918"/>
                  <a:pt x="5842176" y="3688014"/>
                </a:cubicBezTo>
                <a:cubicBezTo>
                  <a:pt x="5020401" y="3383975"/>
                  <a:pt x="3786336" y="3317031"/>
                  <a:pt x="2944928" y="3595966"/>
                </a:cubicBezTo>
                <a:cubicBezTo>
                  <a:pt x="1540829" y="4016982"/>
                  <a:pt x="447327" y="5261728"/>
                  <a:pt x="66537" y="6594730"/>
                </a:cubicBezTo>
                <a:lnTo>
                  <a:pt x="3745" y="6847230"/>
                </a:lnTo>
                <a:lnTo>
                  <a:pt x="0" y="6847230"/>
                </a:lnTo>
                <a:lnTo>
                  <a:pt x="0" y="5721743"/>
                </a:lnTo>
                <a:lnTo>
                  <a:pt x="0" y="1966988"/>
                </a:lnTo>
                <a:lnTo>
                  <a:pt x="0" y="826443"/>
                </a:lnTo>
                <a:lnTo>
                  <a:pt x="1" y="826443"/>
                </a:lnTo>
                <a:lnTo>
                  <a:pt x="1" y="481066"/>
                </a:lnTo>
                <a:lnTo>
                  <a:pt x="1" y="348539"/>
                </a:lnTo>
                <a:lnTo>
                  <a:pt x="2" y="348539"/>
                </a:lnTo>
                <a:lnTo>
                  <a:pt x="2" y="3162"/>
                </a:lnTo>
                <a:cubicBezTo>
                  <a:pt x="2" y="3162"/>
                  <a:pt x="771293" y="-324"/>
                  <a:pt x="1562216" y="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Freeform: Shape 29"/>
          <p:cNvSpPr/>
          <p:nvPr userDrawn="1"/>
        </p:nvSpPr>
        <p:spPr>
          <a:xfrm>
            <a:off x="256812" y="0"/>
            <a:ext cx="1338235" cy="5143500"/>
          </a:xfrm>
          <a:custGeom>
            <a:avLst/>
            <a:gdLst>
              <a:gd name="connsiteX0" fmla="*/ 652884 w 1784313"/>
              <a:gd name="connsiteY0" fmla="*/ 6458598 h 6858000"/>
              <a:gd name="connsiteX1" fmla="*/ 802318 w 1784313"/>
              <a:gd name="connsiteY1" fmla="*/ 6581346 h 6858000"/>
              <a:gd name="connsiteX2" fmla="*/ 857467 w 1784313"/>
              <a:gd name="connsiteY2" fmla="*/ 6627600 h 6858000"/>
              <a:gd name="connsiteX3" fmla="*/ 637290 w 1784313"/>
              <a:gd name="connsiteY3" fmla="*/ 6822898 h 6858000"/>
              <a:gd name="connsiteX4" fmla="*/ 601533 w 1784313"/>
              <a:gd name="connsiteY4" fmla="*/ 6858000 h 6858000"/>
              <a:gd name="connsiteX5" fmla="*/ 238242 w 1784313"/>
              <a:gd name="connsiteY5" fmla="*/ 6858000 h 6858000"/>
              <a:gd name="connsiteX6" fmla="*/ 298552 w 1784313"/>
              <a:gd name="connsiteY6" fmla="*/ 6787944 h 6858000"/>
              <a:gd name="connsiteX7" fmla="*/ 652884 w 1784313"/>
              <a:gd name="connsiteY7" fmla="*/ 6458598 h 6858000"/>
              <a:gd name="connsiteX8" fmla="*/ 291752 w 1784313"/>
              <a:gd name="connsiteY8" fmla="*/ 5513960 h 6858000"/>
              <a:gd name="connsiteX9" fmla="*/ 348680 w 1784313"/>
              <a:gd name="connsiteY9" fmla="*/ 5663394 h 6858000"/>
              <a:gd name="connsiteX10" fmla="*/ 428733 w 1784313"/>
              <a:gd name="connsiteY10" fmla="*/ 5787923 h 6858000"/>
              <a:gd name="connsiteX11" fmla="*/ 455418 w 1784313"/>
              <a:gd name="connsiteY11" fmla="*/ 5819944 h 6858000"/>
              <a:gd name="connsiteX12" fmla="*/ 1327117 w 1784313"/>
              <a:gd name="connsiteY12" fmla="*/ 5819944 h 6858000"/>
              <a:gd name="connsiteX13" fmla="*/ 1350243 w 1784313"/>
              <a:gd name="connsiteY13" fmla="*/ 5787923 h 6858000"/>
              <a:gd name="connsiteX14" fmla="*/ 1424960 w 1784313"/>
              <a:gd name="connsiteY14" fmla="*/ 5663394 h 6858000"/>
              <a:gd name="connsiteX15" fmla="*/ 1474771 w 1784313"/>
              <a:gd name="connsiteY15" fmla="*/ 5513960 h 6858000"/>
              <a:gd name="connsiteX16" fmla="*/ 410943 w 1784313"/>
              <a:gd name="connsiteY16" fmla="*/ 5078112 h 6858000"/>
              <a:gd name="connsiteX17" fmla="*/ 343342 w 1784313"/>
              <a:gd name="connsiteY17" fmla="*/ 5183070 h 6858000"/>
              <a:gd name="connsiteX18" fmla="*/ 282856 w 1784313"/>
              <a:gd name="connsiteY18" fmla="*/ 5360968 h 6858000"/>
              <a:gd name="connsiteX19" fmla="*/ 281078 w 1784313"/>
              <a:gd name="connsiteY19" fmla="*/ 5382316 h 6858000"/>
              <a:gd name="connsiteX20" fmla="*/ 1476551 w 1784313"/>
              <a:gd name="connsiteY20" fmla="*/ 5382316 h 6858000"/>
              <a:gd name="connsiteX21" fmla="*/ 1472993 w 1784313"/>
              <a:gd name="connsiteY21" fmla="*/ 5360968 h 6858000"/>
              <a:gd name="connsiteX22" fmla="*/ 1405392 w 1784313"/>
              <a:gd name="connsiteY22" fmla="*/ 5183070 h 6858000"/>
              <a:gd name="connsiteX23" fmla="*/ 1337791 w 1784313"/>
              <a:gd name="connsiteY23" fmla="*/ 5078112 h 6858000"/>
              <a:gd name="connsiteX24" fmla="*/ 435849 w 1784313"/>
              <a:gd name="connsiteY24" fmla="*/ 3537517 h 6858000"/>
              <a:gd name="connsiteX25" fmla="*/ 480324 w 1784313"/>
              <a:gd name="connsiteY25" fmla="*/ 3676278 h 6858000"/>
              <a:gd name="connsiteX26" fmla="*/ 540809 w 1784313"/>
              <a:gd name="connsiteY26" fmla="*/ 3800806 h 6858000"/>
              <a:gd name="connsiteX27" fmla="*/ 556819 w 1784313"/>
              <a:gd name="connsiteY27" fmla="*/ 3825712 h 6858000"/>
              <a:gd name="connsiteX28" fmla="*/ 556819 w 1784313"/>
              <a:gd name="connsiteY28" fmla="*/ 3827490 h 6858000"/>
              <a:gd name="connsiteX29" fmla="*/ 1353801 w 1784313"/>
              <a:gd name="connsiteY29" fmla="*/ 3827490 h 6858000"/>
              <a:gd name="connsiteX30" fmla="*/ 1369813 w 1784313"/>
              <a:gd name="connsiteY30" fmla="*/ 3802584 h 6858000"/>
              <a:gd name="connsiteX31" fmla="*/ 1396497 w 1784313"/>
              <a:gd name="connsiteY31" fmla="*/ 3756331 h 6858000"/>
              <a:gd name="connsiteX32" fmla="*/ 1394718 w 1784313"/>
              <a:gd name="connsiteY32" fmla="*/ 3756331 h 6858000"/>
              <a:gd name="connsiteX33" fmla="*/ 1432076 w 1784313"/>
              <a:gd name="connsiteY33" fmla="*/ 3676277 h 6858000"/>
              <a:gd name="connsiteX34" fmla="*/ 1471213 w 1784313"/>
              <a:gd name="connsiteY34" fmla="*/ 3537517 h 6858000"/>
              <a:gd name="connsiteX35" fmla="*/ 1017575 w 1784313"/>
              <a:gd name="connsiteY35" fmla="*/ 3537517 h 6858000"/>
              <a:gd name="connsiteX36" fmla="*/ 1015795 w 1784313"/>
              <a:gd name="connsiteY36" fmla="*/ 3537517 h 6858000"/>
              <a:gd name="connsiteX37" fmla="*/ 508787 w 1784313"/>
              <a:gd name="connsiteY37" fmla="*/ 3121236 h 6858000"/>
              <a:gd name="connsiteX38" fmla="*/ 464312 w 1784313"/>
              <a:gd name="connsiteY38" fmla="*/ 3194174 h 6858000"/>
              <a:gd name="connsiteX39" fmla="*/ 418059 w 1784313"/>
              <a:gd name="connsiteY39" fmla="*/ 3372072 h 6858000"/>
              <a:gd name="connsiteX40" fmla="*/ 419839 w 1784313"/>
              <a:gd name="connsiteY40" fmla="*/ 3411209 h 6858000"/>
              <a:gd name="connsiteX41" fmla="*/ 1015795 w 1784313"/>
              <a:gd name="connsiteY41" fmla="*/ 3411209 h 6858000"/>
              <a:gd name="connsiteX42" fmla="*/ 1017575 w 1784313"/>
              <a:gd name="connsiteY42" fmla="*/ 3411209 h 6858000"/>
              <a:gd name="connsiteX43" fmla="*/ 1478329 w 1784313"/>
              <a:gd name="connsiteY43" fmla="*/ 3411209 h 6858000"/>
              <a:gd name="connsiteX44" fmla="*/ 1474772 w 1784313"/>
              <a:gd name="connsiteY44" fmla="*/ 3372071 h 6858000"/>
              <a:gd name="connsiteX45" fmla="*/ 1426740 w 1784313"/>
              <a:gd name="connsiteY45" fmla="*/ 3194174 h 6858000"/>
              <a:gd name="connsiteX46" fmla="*/ 1423182 w 1784313"/>
              <a:gd name="connsiteY46" fmla="*/ 3185280 h 6858000"/>
              <a:gd name="connsiteX47" fmla="*/ 1391161 w 1784313"/>
              <a:gd name="connsiteY47" fmla="*/ 3121237 h 6858000"/>
              <a:gd name="connsiteX48" fmla="*/ 458976 w 1784313"/>
              <a:gd name="connsiteY48" fmla="*/ 1634012 h 6858000"/>
              <a:gd name="connsiteX49" fmla="*/ 498114 w 1784313"/>
              <a:gd name="connsiteY49" fmla="*/ 1794120 h 6858000"/>
              <a:gd name="connsiteX50" fmla="*/ 558599 w 1784313"/>
              <a:gd name="connsiteY50" fmla="*/ 1918648 h 6858000"/>
              <a:gd name="connsiteX51" fmla="*/ 562157 w 1784313"/>
              <a:gd name="connsiteY51" fmla="*/ 1922206 h 6858000"/>
              <a:gd name="connsiteX52" fmla="*/ 1394718 w 1784313"/>
              <a:gd name="connsiteY52" fmla="*/ 1922206 h 6858000"/>
              <a:gd name="connsiteX53" fmla="*/ 1396497 w 1784313"/>
              <a:gd name="connsiteY53" fmla="*/ 1918648 h 6858000"/>
              <a:gd name="connsiteX54" fmla="*/ 1456982 w 1784313"/>
              <a:gd name="connsiteY54" fmla="*/ 1794120 h 6858000"/>
              <a:gd name="connsiteX55" fmla="*/ 1497899 w 1784313"/>
              <a:gd name="connsiteY55" fmla="*/ 1634012 h 6858000"/>
              <a:gd name="connsiteX56" fmla="*/ 560377 w 1784313"/>
              <a:gd name="connsiteY56" fmla="*/ 1217731 h 6858000"/>
              <a:gd name="connsiteX57" fmla="*/ 519461 w 1784313"/>
              <a:gd name="connsiteY57" fmla="*/ 1294226 h 6858000"/>
              <a:gd name="connsiteX58" fmla="*/ 458976 w 1784313"/>
              <a:gd name="connsiteY58" fmla="*/ 1472124 h 6858000"/>
              <a:gd name="connsiteX59" fmla="*/ 453638 w 1784313"/>
              <a:gd name="connsiteY59" fmla="*/ 1507703 h 6858000"/>
              <a:gd name="connsiteX60" fmla="*/ 1503235 w 1784313"/>
              <a:gd name="connsiteY60" fmla="*/ 1507703 h 6858000"/>
              <a:gd name="connsiteX61" fmla="*/ 1499677 w 1784313"/>
              <a:gd name="connsiteY61" fmla="*/ 1472124 h 6858000"/>
              <a:gd name="connsiteX62" fmla="*/ 1444530 w 1784313"/>
              <a:gd name="connsiteY62" fmla="*/ 1294226 h 6858000"/>
              <a:gd name="connsiteX63" fmla="*/ 1405392 w 1784313"/>
              <a:gd name="connsiteY63" fmla="*/ 1217731 h 6858000"/>
              <a:gd name="connsiteX64" fmla="*/ 1196463 w 1784313"/>
              <a:gd name="connsiteY64" fmla="*/ 0 h 6858000"/>
              <a:gd name="connsiteX65" fmla="*/ 1527579 w 1784313"/>
              <a:gd name="connsiteY65" fmla="*/ 0 h 6858000"/>
              <a:gd name="connsiteX66" fmla="*/ 1524583 w 1784313"/>
              <a:gd name="connsiteY66" fmla="*/ 6246 h 6858000"/>
              <a:gd name="connsiteX67" fmla="*/ 1167009 w 1784313"/>
              <a:gd name="connsiteY67" fmla="*/ 467002 h 6858000"/>
              <a:gd name="connsiteX68" fmla="*/ 1149220 w 1784313"/>
              <a:gd name="connsiteY68" fmla="*/ 488350 h 6858000"/>
              <a:gd name="connsiteX69" fmla="*/ 1131430 w 1784313"/>
              <a:gd name="connsiteY69" fmla="*/ 509698 h 6858000"/>
              <a:gd name="connsiteX70" fmla="*/ 1019353 w 1784313"/>
              <a:gd name="connsiteY70" fmla="*/ 637784 h 6858000"/>
              <a:gd name="connsiteX71" fmla="*/ 957090 w 1784313"/>
              <a:gd name="connsiteY71" fmla="*/ 707163 h 6858000"/>
              <a:gd name="connsiteX72" fmla="*/ 939300 w 1784313"/>
              <a:gd name="connsiteY72" fmla="*/ 728511 h 6858000"/>
              <a:gd name="connsiteX73" fmla="*/ 921511 w 1784313"/>
              <a:gd name="connsiteY73" fmla="*/ 749859 h 6858000"/>
              <a:gd name="connsiteX74" fmla="*/ 640432 w 1784313"/>
              <a:gd name="connsiteY74" fmla="*/ 1098538 h 6858000"/>
              <a:gd name="connsiteX75" fmla="*/ 1323559 w 1784313"/>
              <a:gd name="connsiteY75" fmla="*/ 1098538 h 6858000"/>
              <a:gd name="connsiteX76" fmla="*/ 1001563 w 1784313"/>
              <a:gd name="connsiteY76" fmla="*/ 746301 h 6858000"/>
              <a:gd name="connsiteX77" fmla="*/ 1069165 w 1784313"/>
              <a:gd name="connsiteY77" fmla="*/ 669806 h 6858000"/>
              <a:gd name="connsiteX78" fmla="*/ 1175903 w 1784313"/>
              <a:gd name="connsiteY78" fmla="*/ 547056 h 6858000"/>
              <a:gd name="connsiteX79" fmla="*/ 1784313 w 1784313"/>
              <a:gd name="connsiteY79" fmla="*/ 1545063 h 6858000"/>
              <a:gd name="connsiteX80" fmla="*/ 1238168 w 1784313"/>
              <a:gd name="connsiteY80" fmla="*/ 2495036 h 6858000"/>
              <a:gd name="connsiteX81" fmla="*/ 1117198 w 1784313"/>
              <a:gd name="connsiteY81" fmla="*/ 2397192 h 6858000"/>
              <a:gd name="connsiteX82" fmla="*/ 1030027 w 1784313"/>
              <a:gd name="connsiteY82" fmla="*/ 2327813 h 6858000"/>
              <a:gd name="connsiteX83" fmla="*/ 1309327 w 1784313"/>
              <a:gd name="connsiteY83" fmla="*/ 2050292 h 6858000"/>
              <a:gd name="connsiteX84" fmla="*/ 652884 w 1784313"/>
              <a:gd name="connsiteY84" fmla="*/ 2050292 h 6858000"/>
              <a:gd name="connsiteX85" fmla="*/ 942858 w 1784313"/>
              <a:gd name="connsiteY85" fmla="*/ 2327813 h 6858000"/>
              <a:gd name="connsiteX86" fmla="*/ 964206 w 1784313"/>
              <a:gd name="connsiteY86" fmla="*/ 2345603 h 6858000"/>
              <a:gd name="connsiteX87" fmla="*/ 985554 w 1784313"/>
              <a:gd name="connsiteY87" fmla="*/ 2363392 h 6858000"/>
              <a:gd name="connsiteX88" fmla="*/ 1076281 w 1784313"/>
              <a:gd name="connsiteY88" fmla="*/ 2436330 h 6858000"/>
              <a:gd name="connsiteX89" fmla="*/ 1193693 w 1784313"/>
              <a:gd name="connsiteY89" fmla="*/ 2530616 h 6858000"/>
              <a:gd name="connsiteX90" fmla="*/ 1215041 w 1784313"/>
              <a:gd name="connsiteY90" fmla="*/ 2548406 h 6858000"/>
              <a:gd name="connsiteX91" fmla="*/ 1236389 w 1784313"/>
              <a:gd name="connsiteY91" fmla="*/ 2566196 h 6858000"/>
              <a:gd name="connsiteX92" fmla="*/ 1718492 w 1784313"/>
              <a:gd name="connsiteY92" fmla="*/ 3187058 h 6858000"/>
              <a:gd name="connsiteX93" fmla="*/ 1716713 w 1784313"/>
              <a:gd name="connsiteY93" fmla="*/ 3187058 h 6858000"/>
              <a:gd name="connsiteX94" fmla="*/ 1755850 w 1784313"/>
              <a:gd name="connsiteY94" fmla="*/ 3445010 h 6858000"/>
              <a:gd name="connsiteX95" fmla="*/ 1693587 w 1784313"/>
              <a:gd name="connsiteY95" fmla="*/ 3756331 h 6858000"/>
              <a:gd name="connsiteX96" fmla="*/ 1695365 w 1784313"/>
              <a:gd name="connsiteY96" fmla="*/ 3756331 h 6858000"/>
              <a:gd name="connsiteX97" fmla="*/ 1152777 w 1784313"/>
              <a:gd name="connsiteY97" fmla="*/ 4414552 h 6858000"/>
              <a:gd name="connsiteX98" fmla="*/ 1131430 w 1784313"/>
              <a:gd name="connsiteY98" fmla="*/ 4432342 h 6858000"/>
              <a:gd name="connsiteX99" fmla="*/ 1110082 w 1784313"/>
              <a:gd name="connsiteY99" fmla="*/ 4450132 h 6858000"/>
              <a:gd name="connsiteX100" fmla="*/ 935742 w 1784313"/>
              <a:gd name="connsiteY100" fmla="*/ 4590672 h 6858000"/>
              <a:gd name="connsiteX101" fmla="*/ 901941 w 1784313"/>
              <a:gd name="connsiteY101" fmla="*/ 4617356 h 6858000"/>
              <a:gd name="connsiteX102" fmla="*/ 878815 w 1784313"/>
              <a:gd name="connsiteY102" fmla="*/ 4635145 h 6858000"/>
              <a:gd name="connsiteX103" fmla="*/ 857467 w 1784313"/>
              <a:gd name="connsiteY103" fmla="*/ 4652935 h 6858000"/>
              <a:gd name="connsiteX104" fmla="*/ 524797 w 1784313"/>
              <a:gd name="connsiteY104" fmla="*/ 4946467 h 6858000"/>
              <a:gd name="connsiteX105" fmla="*/ 1234610 w 1784313"/>
              <a:gd name="connsiteY105" fmla="*/ 4946467 h 6858000"/>
              <a:gd name="connsiteX106" fmla="*/ 948194 w 1784313"/>
              <a:gd name="connsiteY106" fmla="*/ 4656493 h 6858000"/>
              <a:gd name="connsiteX107" fmla="*/ 980216 w 1784313"/>
              <a:gd name="connsiteY107" fmla="*/ 4631587 h 6858000"/>
              <a:gd name="connsiteX108" fmla="*/ 1154556 w 1784313"/>
              <a:gd name="connsiteY108" fmla="*/ 4489269 h 6858000"/>
              <a:gd name="connsiteX109" fmla="*/ 1761188 w 1784313"/>
              <a:gd name="connsiteY109" fmla="*/ 5435685 h 6858000"/>
              <a:gd name="connsiteX110" fmla="*/ 1149220 w 1784313"/>
              <a:gd name="connsiteY110" fmla="*/ 6382101 h 6858000"/>
              <a:gd name="connsiteX111" fmla="*/ 1074503 w 1784313"/>
              <a:gd name="connsiteY111" fmla="*/ 6319838 h 6858000"/>
              <a:gd name="connsiteX112" fmla="*/ 944636 w 1784313"/>
              <a:gd name="connsiteY112" fmla="*/ 6213099 h 6858000"/>
              <a:gd name="connsiteX113" fmla="*/ 1216821 w 1784313"/>
              <a:gd name="connsiteY113" fmla="*/ 5953368 h 6858000"/>
              <a:gd name="connsiteX114" fmla="*/ 572831 w 1784313"/>
              <a:gd name="connsiteY114" fmla="*/ 5953368 h 6858000"/>
              <a:gd name="connsiteX115" fmla="*/ 857467 w 1784313"/>
              <a:gd name="connsiteY115" fmla="*/ 6213099 h 6858000"/>
              <a:gd name="connsiteX116" fmla="*/ 878815 w 1784313"/>
              <a:gd name="connsiteY116" fmla="*/ 6230889 h 6858000"/>
              <a:gd name="connsiteX117" fmla="*/ 900163 w 1784313"/>
              <a:gd name="connsiteY117" fmla="*/ 6248679 h 6858000"/>
              <a:gd name="connsiteX118" fmla="*/ 1031807 w 1784313"/>
              <a:gd name="connsiteY118" fmla="*/ 6358975 h 6858000"/>
              <a:gd name="connsiteX119" fmla="*/ 1104744 w 1784313"/>
              <a:gd name="connsiteY119" fmla="*/ 6419461 h 6858000"/>
              <a:gd name="connsiteX120" fmla="*/ 1126092 w 1784313"/>
              <a:gd name="connsiteY120" fmla="*/ 6437250 h 6858000"/>
              <a:gd name="connsiteX121" fmla="*/ 1147440 w 1784313"/>
              <a:gd name="connsiteY121" fmla="*/ 6455040 h 6858000"/>
              <a:gd name="connsiteX122" fmla="*/ 1456655 w 1784313"/>
              <a:gd name="connsiteY122" fmla="*/ 6730940 h 6858000"/>
              <a:gd name="connsiteX123" fmla="*/ 1574943 w 1784313"/>
              <a:gd name="connsiteY123" fmla="*/ 6858000 h 6858000"/>
              <a:gd name="connsiteX124" fmla="*/ 1205808 w 1784313"/>
              <a:gd name="connsiteY124" fmla="*/ 6858000 h 6858000"/>
              <a:gd name="connsiteX125" fmla="*/ 1110361 w 1784313"/>
              <a:gd name="connsiteY125" fmla="*/ 6768562 h 6858000"/>
              <a:gd name="connsiteX126" fmla="*/ 941078 w 1784313"/>
              <a:gd name="connsiteY126" fmla="*/ 6624042 h 6858000"/>
              <a:gd name="connsiteX127" fmla="*/ 919730 w 1784313"/>
              <a:gd name="connsiteY127" fmla="*/ 6606252 h 6858000"/>
              <a:gd name="connsiteX128" fmla="*/ 898383 w 1784313"/>
              <a:gd name="connsiteY128" fmla="*/ 6588462 h 6858000"/>
              <a:gd name="connsiteX129" fmla="*/ 839677 w 1784313"/>
              <a:gd name="connsiteY129" fmla="*/ 6540431 h 6858000"/>
              <a:gd name="connsiteX130" fmla="*/ 693801 w 1784313"/>
              <a:gd name="connsiteY130" fmla="*/ 6419461 h 6858000"/>
              <a:gd name="connsiteX131" fmla="*/ 672454 w 1784313"/>
              <a:gd name="connsiteY131" fmla="*/ 6401671 h 6858000"/>
              <a:gd name="connsiteX132" fmla="*/ 651106 w 1784313"/>
              <a:gd name="connsiteY132" fmla="*/ 6383881 h 6858000"/>
              <a:gd name="connsiteX133" fmla="*/ 0 w 1784313"/>
              <a:gd name="connsiteY133" fmla="*/ 5416117 h 6858000"/>
              <a:gd name="connsiteX134" fmla="*/ 672454 w 1784313"/>
              <a:gd name="connsiteY134" fmla="*/ 4462585 h 6858000"/>
              <a:gd name="connsiteX135" fmla="*/ 693801 w 1784313"/>
              <a:gd name="connsiteY135" fmla="*/ 4444796 h 6858000"/>
              <a:gd name="connsiteX136" fmla="*/ 715149 w 1784313"/>
              <a:gd name="connsiteY136" fmla="*/ 4427006 h 6858000"/>
              <a:gd name="connsiteX137" fmla="*/ 752506 w 1784313"/>
              <a:gd name="connsiteY137" fmla="*/ 4396762 h 6858000"/>
              <a:gd name="connsiteX138" fmla="*/ 923288 w 1784313"/>
              <a:gd name="connsiteY138" fmla="*/ 4259782 h 6858000"/>
              <a:gd name="connsiteX139" fmla="*/ 944636 w 1784313"/>
              <a:gd name="connsiteY139" fmla="*/ 4241992 h 6858000"/>
              <a:gd name="connsiteX140" fmla="*/ 965984 w 1784313"/>
              <a:gd name="connsiteY140" fmla="*/ 4224202 h 6858000"/>
              <a:gd name="connsiteX141" fmla="*/ 1257736 w 1784313"/>
              <a:gd name="connsiteY141" fmla="*/ 3944902 h 6858000"/>
              <a:gd name="connsiteX142" fmla="*/ 642210 w 1784313"/>
              <a:gd name="connsiteY142" fmla="*/ 3944902 h 6858000"/>
              <a:gd name="connsiteX143" fmla="*/ 882373 w 1784313"/>
              <a:gd name="connsiteY143" fmla="*/ 4220645 h 6858000"/>
              <a:gd name="connsiteX144" fmla="*/ 711591 w 1784313"/>
              <a:gd name="connsiteY144" fmla="*/ 4357625 h 6858000"/>
              <a:gd name="connsiteX145" fmla="*/ 674232 w 1784313"/>
              <a:gd name="connsiteY145" fmla="*/ 4387868 h 6858000"/>
              <a:gd name="connsiteX146" fmla="*/ 138760 w 1784313"/>
              <a:gd name="connsiteY146" fmla="*/ 3366735 h 6858000"/>
              <a:gd name="connsiteX147" fmla="*/ 727601 w 1784313"/>
              <a:gd name="connsiteY147" fmla="*/ 2555522 h 6858000"/>
              <a:gd name="connsiteX148" fmla="*/ 850351 w 1784313"/>
              <a:gd name="connsiteY148" fmla="*/ 2655145 h 6858000"/>
              <a:gd name="connsiteX149" fmla="*/ 937520 w 1784313"/>
              <a:gd name="connsiteY149" fmla="*/ 2724524 h 6858000"/>
              <a:gd name="connsiteX150" fmla="*/ 619084 w 1784313"/>
              <a:gd name="connsiteY150" fmla="*/ 2991370 h 6858000"/>
              <a:gd name="connsiteX151" fmla="*/ 1307548 w 1784313"/>
              <a:gd name="connsiteY151" fmla="*/ 2991370 h 6858000"/>
              <a:gd name="connsiteX152" fmla="*/ 1030027 w 1784313"/>
              <a:gd name="connsiteY152" fmla="*/ 2726303 h 6858000"/>
              <a:gd name="connsiteX153" fmla="*/ 1008679 w 1784313"/>
              <a:gd name="connsiteY153" fmla="*/ 2708514 h 6858000"/>
              <a:gd name="connsiteX154" fmla="*/ 985553 w 1784313"/>
              <a:gd name="connsiteY154" fmla="*/ 2690724 h 6858000"/>
              <a:gd name="connsiteX155" fmla="*/ 893047 w 1784313"/>
              <a:gd name="connsiteY155" fmla="*/ 2616007 h 6858000"/>
              <a:gd name="connsiteX156" fmla="*/ 775634 w 1784313"/>
              <a:gd name="connsiteY156" fmla="*/ 2521720 h 6858000"/>
              <a:gd name="connsiteX157" fmla="*/ 754286 w 1784313"/>
              <a:gd name="connsiteY157" fmla="*/ 2503931 h 6858000"/>
              <a:gd name="connsiteX158" fmla="*/ 732939 w 1784313"/>
              <a:gd name="connsiteY158" fmla="*/ 2486141 h 6858000"/>
              <a:gd name="connsiteX159" fmla="*/ 177898 w 1784313"/>
              <a:gd name="connsiteY159" fmla="*/ 1537947 h 6858000"/>
              <a:gd name="connsiteX160" fmla="*/ 732939 w 1784313"/>
              <a:gd name="connsiteY160" fmla="*/ 557729 h 6858000"/>
              <a:gd name="connsiteX161" fmla="*/ 750728 w 1784313"/>
              <a:gd name="connsiteY161" fmla="*/ 536382 h 6858000"/>
              <a:gd name="connsiteX162" fmla="*/ 768518 w 1784313"/>
              <a:gd name="connsiteY162" fmla="*/ 515034 h 6858000"/>
              <a:gd name="connsiteX163" fmla="*/ 804098 w 1784313"/>
              <a:gd name="connsiteY163" fmla="*/ 475896 h 6858000"/>
              <a:gd name="connsiteX164" fmla="*/ 942858 w 1784313"/>
              <a:gd name="connsiteY164" fmla="*/ 317568 h 6858000"/>
              <a:gd name="connsiteX165" fmla="*/ 960648 w 1784313"/>
              <a:gd name="connsiteY165" fmla="*/ 296221 h 6858000"/>
              <a:gd name="connsiteX166" fmla="*/ 978438 w 1784313"/>
              <a:gd name="connsiteY166" fmla="*/ 274873 h 6858000"/>
              <a:gd name="connsiteX167" fmla="*/ 1141881 w 1784313"/>
              <a:gd name="connsiteY167" fmla="*/ 75850 h 6858000"/>
              <a:gd name="connsiteX168" fmla="*/ 293257 w 1784313"/>
              <a:gd name="connsiteY168" fmla="*/ 0 h 6858000"/>
              <a:gd name="connsiteX169" fmla="*/ 612950 w 1784313"/>
              <a:gd name="connsiteY169" fmla="*/ 0 h 6858000"/>
              <a:gd name="connsiteX170" fmla="*/ 687130 w 1784313"/>
              <a:gd name="connsiteY170" fmla="*/ 82299 h 6858000"/>
              <a:gd name="connsiteX171" fmla="*/ 898384 w 1784313"/>
              <a:gd name="connsiteY171" fmla="*/ 278431 h 6858000"/>
              <a:gd name="connsiteX172" fmla="*/ 754286 w 1784313"/>
              <a:gd name="connsiteY172" fmla="*/ 443875 h 6858000"/>
              <a:gd name="connsiteX173" fmla="*/ 725823 w 1784313"/>
              <a:gd name="connsiteY173" fmla="*/ 477677 h 6858000"/>
              <a:gd name="connsiteX174" fmla="*/ 295310 w 1784313"/>
              <a:gd name="connsiteY174" fmla="*/ 446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1784313" h="6858000">
                <a:moveTo>
                  <a:pt x="652884" y="6458598"/>
                </a:moveTo>
                <a:cubicBezTo>
                  <a:pt x="700917" y="6499513"/>
                  <a:pt x="750728" y="6540431"/>
                  <a:pt x="802318" y="6581346"/>
                </a:cubicBezTo>
                <a:cubicBezTo>
                  <a:pt x="820108" y="6597358"/>
                  <a:pt x="839677" y="6611590"/>
                  <a:pt x="857467" y="6627600"/>
                </a:cubicBezTo>
                <a:cubicBezTo>
                  <a:pt x="780526" y="6693422"/>
                  <a:pt x="705920" y="6758466"/>
                  <a:pt x="637290" y="6822898"/>
                </a:cubicBezTo>
                <a:lnTo>
                  <a:pt x="601533" y="6858000"/>
                </a:lnTo>
                <a:lnTo>
                  <a:pt x="238242" y="6858000"/>
                </a:lnTo>
                <a:lnTo>
                  <a:pt x="298552" y="6787944"/>
                </a:lnTo>
                <a:cubicBezTo>
                  <a:pt x="403466" y="6675160"/>
                  <a:pt x="526799" y="6566004"/>
                  <a:pt x="652884" y="6458598"/>
                </a:cubicBezTo>
                <a:close/>
                <a:moveTo>
                  <a:pt x="291752" y="5513960"/>
                </a:moveTo>
                <a:cubicBezTo>
                  <a:pt x="302426" y="5563772"/>
                  <a:pt x="321994" y="5613583"/>
                  <a:pt x="348680" y="5663394"/>
                </a:cubicBezTo>
                <a:cubicBezTo>
                  <a:pt x="370027" y="5704312"/>
                  <a:pt x="398491" y="5747007"/>
                  <a:pt x="428733" y="5787923"/>
                </a:cubicBezTo>
                <a:cubicBezTo>
                  <a:pt x="435849" y="5798597"/>
                  <a:pt x="444744" y="5809270"/>
                  <a:pt x="455418" y="5819944"/>
                </a:cubicBezTo>
                <a:lnTo>
                  <a:pt x="1327117" y="5819944"/>
                </a:lnTo>
                <a:cubicBezTo>
                  <a:pt x="1334233" y="5809270"/>
                  <a:pt x="1343127" y="5798597"/>
                  <a:pt x="1350243" y="5787923"/>
                </a:cubicBezTo>
                <a:cubicBezTo>
                  <a:pt x="1380487" y="5747007"/>
                  <a:pt x="1405392" y="5706090"/>
                  <a:pt x="1424960" y="5663394"/>
                </a:cubicBezTo>
                <a:cubicBezTo>
                  <a:pt x="1448088" y="5613583"/>
                  <a:pt x="1465878" y="5563772"/>
                  <a:pt x="1474771" y="5513960"/>
                </a:cubicBezTo>
                <a:close/>
                <a:moveTo>
                  <a:pt x="410943" y="5078112"/>
                </a:moveTo>
                <a:cubicBezTo>
                  <a:pt x="386037" y="5111911"/>
                  <a:pt x="362911" y="5147491"/>
                  <a:pt x="343342" y="5183070"/>
                </a:cubicBezTo>
                <a:cubicBezTo>
                  <a:pt x="311320" y="5239998"/>
                  <a:pt x="291752" y="5300483"/>
                  <a:pt x="282856" y="5360968"/>
                </a:cubicBezTo>
                <a:cubicBezTo>
                  <a:pt x="281079" y="5368084"/>
                  <a:pt x="281079" y="5375200"/>
                  <a:pt x="281078" y="5382316"/>
                </a:cubicBezTo>
                <a:lnTo>
                  <a:pt x="1476551" y="5382316"/>
                </a:lnTo>
                <a:cubicBezTo>
                  <a:pt x="1474771" y="5375200"/>
                  <a:pt x="1474771" y="5368084"/>
                  <a:pt x="1472993" y="5360968"/>
                </a:cubicBezTo>
                <a:cubicBezTo>
                  <a:pt x="1460540" y="5302263"/>
                  <a:pt x="1437414" y="5241778"/>
                  <a:pt x="1405392" y="5183070"/>
                </a:cubicBezTo>
                <a:cubicBezTo>
                  <a:pt x="1385823" y="5147491"/>
                  <a:pt x="1362697" y="5113691"/>
                  <a:pt x="1337791" y="5078112"/>
                </a:cubicBezTo>
                <a:close/>
                <a:moveTo>
                  <a:pt x="435849" y="3537517"/>
                </a:moveTo>
                <a:cubicBezTo>
                  <a:pt x="446522" y="3583771"/>
                  <a:pt x="462534" y="3630024"/>
                  <a:pt x="480324" y="3676278"/>
                </a:cubicBezTo>
                <a:cubicBezTo>
                  <a:pt x="496334" y="3718973"/>
                  <a:pt x="517681" y="3759888"/>
                  <a:pt x="540809" y="3800806"/>
                </a:cubicBezTo>
                <a:cubicBezTo>
                  <a:pt x="546145" y="3807922"/>
                  <a:pt x="551483" y="3816816"/>
                  <a:pt x="556819" y="3825712"/>
                </a:cubicBezTo>
                <a:lnTo>
                  <a:pt x="556819" y="3827490"/>
                </a:lnTo>
                <a:lnTo>
                  <a:pt x="1353801" y="3827490"/>
                </a:lnTo>
                <a:cubicBezTo>
                  <a:pt x="1359139" y="3820374"/>
                  <a:pt x="1364475" y="3811480"/>
                  <a:pt x="1369813" y="3802584"/>
                </a:cubicBezTo>
                <a:cubicBezTo>
                  <a:pt x="1378707" y="3786574"/>
                  <a:pt x="1387603" y="3772342"/>
                  <a:pt x="1396497" y="3756331"/>
                </a:cubicBezTo>
                <a:lnTo>
                  <a:pt x="1394718" y="3756331"/>
                </a:lnTo>
                <a:cubicBezTo>
                  <a:pt x="1408950" y="3729647"/>
                  <a:pt x="1421402" y="3702961"/>
                  <a:pt x="1432076" y="3676277"/>
                </a:cubicBezTo>
                <a:cubicBezTo>
                  <a:pt x="1449866" y="3631802"/>
                  <a:pt x="1464098" y="3585549"/>
                  <a:pt x="1471213" y="3537517"/>
                </a:cubicBezTo>
                <a:lnTo>
                  <a:pt x="1017575" y="3537517"/>
                </a:lnTo>
                <a:lnTo>
                  <a:pt x="1015795" y="3537517"/>
                </a:lnTo>
                <a:close/>
                <a:moveTo>
                  <a:pt x="508787" y="3121236"/>
                </a:moveTo>
                <a:cubicBezTo>
                  <a:pt x="492776" y="3146142"/>
                  <a:pt x="476766" y="3169268"/>
                  <a:pt x="464312" y="3194174"/>
                </a:cubicBezTo>
                <a:cubicBezTo>
                  <a:pt x="435849" y="3251101"/>
                  <a:pt x="418059" y="3309808"/>
                  <a:pt x="418059" y="3372072"/>
                </a:cubicBezTo>
                <a:cubicBezTo>
                  <a:pt x="418059" y="3384526"/>
                  <a:pt x="418059" y="3398757"/>
                  <a:pt x="419839" y="3411209"/>
                </a:cubicBezTo>
                <a:lnTo>
                  <a:pt x="1015795" y="3411209"/>
                </a:lnTo>
                <a:lnTo>
                  <a:pt x="1017575" y="3411209"/>
                </a:lnTo>
                <a:lnTo>
                  <a:pt x="1478329" y="3411209"/>
                </a:lnTo>
                <a:cubicBezTo>
                  <a:pt x="1476551" y="3396977"/>
                  <a:pt x="1476551" y="3384525"/>
                  <a:pt x="1474772" y="3372071"/>
                </a:cubicBezTo>
                <a:cubicBezTo>
                  <a:pt x="1467656" y="3309808"/>
                  <a:pt x="1451646" y="3249323"/>
                  <a:pt x="1426740" y="3194174"/>
                </a:cubicBezTo>
                <a:cubicBezTo>
                  <a:pt x="1426740" y="3190616"/>
                  <a:pt x="1424960" y="3188838"/>
                  <a:pt x="1423182" y="3185280"/>
                </a:cubicBezTo>
                <a:cubicBezTo>
                  <a:pt x="1414286" y="3163932"/>
                  <a:pt x="1403612" y="3142584"/>
                  <a:pt x="1391161" y="3121237"/>
                </a:cubicBezTo>
                <a:close/>
                <a:moveTo>
                  <a:pt x="458976" y="1634012"/>
                </a:moveTo>
                <a:cubicBezTo>
                  <a:pt x="466092" y="1689159"/>
                  <a:pt x="478544" y="1742528"/>
                  <a:pt x="498114" y="1794120"/>
                </a:cubicBezTo>
                <a:cubicBezTo>
                  <a:pt x="514124" y="1836815"/>
                  <a:pt x="535471" y="1879510"/>
                  <a:pt x="558599" y="1918648"/>
                </a:cubicBezTo>
                <a:cubicBezTo>
                  <a:pt x="560377" y="1920426"/>
                  <a:pt x="560377" y="1920426"/>
                  <a:pt x="562157" y="1922206"/>
                </a:cubicBezTo>
                <a:lnTo>
                  <a:pt x="1394718" y="1922206"/>
                </a:lnTo>
                <a:cubicBezTo>
                  <a:pt x="1394719" y="1920426"/>
                  <a:pt x="1396497" y="1920426"/>
                  <a:pt x="1396497" y="1918648"/>
                </a:cubicBezTo>
                <a:cubicBezTo>
                  <a:pt x="1419624" y="1879510"/>
                  <a:pt x="1440972" y="1836815"/>
                  <a:pt x="1456982" y="1794120"/>
                </a:cubicBezTo>
                <a:cubicBezTo>
                  <a:pt x="1476551" y="1744308"/>
                  <a:pt x="1490783" y="1689159"/>
                  <a:pt x="1497899" y="1634012"/>
                </a:cubicBezTo>
                <a:close/>
                <a:moveTo>
                  <a:pt x="560377" y="1217731"/>
                </a:moveTo>
                <a:cubicBezTo>
                  <a:pt x="546145" y="1244415"/>
                  <a:pt x="531913" y="1269320"/>
                  <a:pt x="519461" y="1294226"/>
                </a:cubicBezTo>
                <a:cubicBezTo>
                  <a:pt x="489218" y="1354711"/>
                  <a:pt x="467870" y="1415197"/>
                  <a:pt x="458976" y="1472124"/>
                </a:cubicBezTo>
                <a:cubicBezTo>
                  <a:pt x="457196" y="1484577"/>
                  <a:pt x="455418" y="1497029"/>
                  <a:pt x="453638" y="1507703"/>
                </a:cubicBezTo>
                <a:lnTo>
                  <a:pt x="1503235" y="1507703"/>
                </a:lnTo>
                <a:cubicBezTo>
                  <a:pt x="1503235" y="1495251"/>
                  <a:pt x="1501457" y="1484577"/>
                  <a:pt x="1499677" y="1472124"/>
                </a:cubicBezTo>
                <a:cubicBezTo>
                  <a:pt x="1490783" y="1413418"/>
                  <a:pt x="1471214" y="1352933"/>
                  <a:pt x="1444530" y="1294226"/>
                </a:cubicBezTo>
                <a:cubicBezTo>
                  <a:pt x="1433856" y="1267542"/>
                  <a:pt x="1419624" y="1242637"/>
                  <a:pt x="1405392" y="1217731"/>
                </a:cubicBezTo>
                <a:close/>
                <a:moveTo>
                  <a:pt x="1196463" y="0"/>
                </a:moveTo>
                <a:lnTo>
                  <a:pt x="1527579" y="0"/>
                </a:lnTo>
                <a:lnTo>
                  <a:pt x="1524583" y="6246"/>
                </a:lnTo>
                <a:cubicBezTo>
                  <a:pt x="1432076" y="171692"/>
                  <a:pt x="1295096" y="319346"/>
                  <a:pt x="1167009" y="467002"/>
                </a:cubicBezTo>
                <a:cubicBezTo>
                  <a:pt x="1161671" y="474118"/>
                  <a:pt x="1154556" y="481234"/>
                  <a:pt x="1149220" y="488350"/>
                </a:cubicBezTo>
                <a:cubicBezTo>
                  <a:pt x="1143882" y="495466"/>
                  <a:pt x="1136766" y="502582"/>
                  <a:pt x="1131430" y="509698"/>
                </a:cubicBezTo>
                <a:cubicBezTo>
                  <a:pt x="1094070" y="552393"/>
                  <a:pt x="1056712" y="595089"/>
                  <a:pt x="1019353" y="637784"/>
                </a:cubicBezTo>
                <a:cubicBezTo>
                  <a:pt x="998005" y="660910"/>
                  <a:pt x="976658" y="684037"/>
                  <a:pt x="957090" y="707163"/>
                </a:cubicBezTo>
                <a:cubicBezTo>
                  <a:pt x="951752" y="714279"/>
                  <a:pt x="944636" y="721395"/>
                  <a:pt x="939300" y="728511"/>
                </a:cubicBezTo>
                <a:cubicBezTo>
                  <a:pt x="933962" y="735627"/>
                  <a:pt x="926846" y="742743"/>
                  <a:pt x="921511" y="749859"/>
                </a:cubicBezTo>
                <a:cubicBezTo>
                  <a:pt x="816550" y="869051"/>
                  <a:pt x="720485" y="986464"/>
                  <a:pt x="640432" y="1098538"/>
                </a:cubicBezTo>
                <a:lnTo>
                  <a:pt x="1323559" y="1098538"/>
                </a:lnTo>
                <a:cubicBezTo>
                  <a:pt x="1234610" y="981126"/>
                  <a:pt x="1122534" y="865493"/>
                  <a:pt x="1001563" y="746301"/>
                </a:cubicBezTo>
                <a:cubicBezTo>
                  <a:pt x="1024691" y="721395"/>
                  <a:pt x="1046039" y="694712"/>
                  <a:pt x="1069165" y="669806"/>
                </a:cubicBezTo>
                <a:cubicBezTo>
                  <a:pt x="1104744" y="628888"/>
                  <a:pt x="1140324" y="587973"/>
                  <a:pt x="1175903" y="547056"/>
                </a:cubicBezTo>
                <a:cubicBezTo>
                  <a:pt x="1501457" y="861935"/>
                  <a:pt x="1784314" y="1171477"/>
                  <a:pt x="1784313" y="1545063"/>
                </a:cubicBezTo>
                <a:cubicBezTo>
                  <a:pt x="1784314" y="1956006"/>
                  <a:pt x="1529921" y="2247758"/>
                  <a:pt x="1238168" y="2495036"/>
                </a:cubicBezTo>
                <a:cubicBezTo>
                  <a:pt x="1197251" y="2461235"/>
                  <a:pt x="1158114" y="2429214"/>
                  <a:pt x="1117198" y="2397192"/>
                </a:cubicBezTo>
                <a:cubicBezTo>
                  <a:pt x="1088734" y="2374066"/>
                  <a:pt x="1058491" y="2350939"/>
                  <a:pt x="1030027" y="2327813"/>
                </a:cubicBezTo>
                <a:cubicBezTo>
                  <a:pt x="1133208" y="2240642"/>
                  <a:pt x="1231052" y="2148135"/>
                  <a:pt x="1309327" y="2050292"/>
                </a:cubicBezTo>
                <a:lnTo>
                  <a:pt x="652884" y="2050292"/>
                </a:lnTo>
                <a:cubicBezTo>
                  <a:pt x="734717" y="2148135"/>
                  <a:pt x="836119" y="2238864"/>
                  <a:pt x="942858" y="2327813"/>
                </a:cubicBezTo>
                <a:cubicBezTo>
                  <a:pt x="949974" y="2333149"/>
                  <a:pt x="957090" y="2340265"/>
                  <a:pt x="964206" y="2345603"/>
                </a:cubicBezTo>
                <a:cubicBezTo>
                  <a:pt x="971322" y="2350938"/>
                  <a:pt x="978438" y="2358054"/>
                  <a:pt x="985554" y="2363392"/>
                </a:cubicBezTo>
                <a:cubicBezTo>
                  <a:pt x="1015795" y="2386518"/>
                  <a:pt x="1046039" y="2411424"/>
                  <a:pt x="1076281" y="2436330"/>
                </a:cubicBezTo>
                <a:cubicBezTo>
                  <a:pt x="1115418" y="2468351"/>
                  <a:pt x="1154555" y="2498595"/>
                  <a:pt x="1193693" y="2530616"/>
                </a:cubicBezTo>
                <a:cubicBezTo>
                  <a:pt x="1200809" y="2535952"/>
                  <a:pt x="1207925" y="2543068"/>
                  <a:pt x="1215041" y="2548406"/>
                </a:cubicBezTo>
                <a:cubicBezTo>
                  <a:pt x="1222157" y="2553742"/>
                  <a:pt x="1229272" y="2560858"/>
                  <a:pt x="1236389" y="2566196"/>
                </a:cubicBezTo>
                <a:cubicBezTo>
                  <a:pt x="1446308" y="2742313"/>
                  <a:pt x="1638437" y="2934443"/>
                  <a:pt x="1718492" y="3187058"/>
                </a:cubicBezTo>
                <a:lnTo>
                  <a:pt x="1716713" y="3187058"/>
                </a:lnTo>
                <a:cubicBezTo>
                  <a:pt x="1741618" y="3267113"/>
                  <a:pt x="1755850" y="3352504"/>
                  <a:pt x="1755850" y="3445010"/>
                </a:cubicBezTo>
                <a:cubicBezTo>
                  <a:pt x="1755850" y="3555307"/>
                  <a:pt x="1732724" y="3658488"/>
                  <a:pt x="1693587" y="3756331"/>
                </a:cubicBezTo>
                <a:lnTo>
                  <a:pt x="1695365" y="3756331"/>
                </a:lnTo>
                <a:cubicBezTo>
                  <a:pt x="1593964" y="4008945"/>
                  <a:pt x="1380487" y="4222423"/>
                  <a:pt x="1152777" y="4414552"/>
                </a:cubicBezTo>
                <a:cubicBezTo>
                  <a:pt x="1145661" y="4419890"/>
                  <a:pt x="1138546" y="4427006"/>
                  <a:pt x="1131430" y="4432342"/>
                </a:cubicBezTo>
                <a:cubicBezTo>
                  <a:pt x="1124314" y="4437680"/>
                  <a:pt x="1117198" y="4444796"/>
                  <a:pt x="1110082" y="4450132"/>
                </a:cubicBezTo>
                <a:cubicBezTo>
                  <a:pt x="1051375" y="4498165"/>
                  <a:pt x="992669" y="4544418"/>
                  <a:pt x="935742" y="4590672"/>
                </a:cubicBezTo>
                <a:cubicBezTo>
                  <a:pt x="923288" y="4599566"/>
                  <a:pt x="912615" y="4608462"/>
                  <a:pt x="901941" y="4617356"/>
                </a:cubicBezTo>
                <a:cubicBezTo>
                  <a:pt x="893047" y="4622693"/>
                  <a:pt x="885931" y="4629809"/>
                  <a:pt x="878815" y="4635145"/>
                </a:cubicBezTo>
                <a:cubicBezTo>
                  <a:pt x="871699" y="4640483"/>
                  <a:pt x="864583" y="4647599"/>
                  <a:pt x="857467" y="4652935"/>
                </a:cubicBezTo>
                <a:cubicBezTo>
                  <a:pt x="736497" y="4752558"/>
                  <a:pt x="620862" y="4848623"/>
                  <a:pt x="524797" y="4946467"/>
                </a:cubicBezTo>
                <a:lnTo>
                  <a:pt x="1234610" y="4946467"/>
                </a:lnTo>
                <a:cubicBezTo>
                  <a:pt x="1150997" y="4850403"/>
                  <a:pt x="1051375" y="4754338"/>
                  <a:pt x="948194" y="4656493"/>
                </a:cubicBezTo>
                <a:cubicBezTo>
                  <a:pt x="958868" y="4649377"/>
                  <a:pt x="969542" y="4640483"/>
                  <a:pt x="980216" y="4631587"/>
                </a:cubicBezTo>
                <a:cubicBezTo>
                  <a:pt x="1037143" y="4585334"/>
                  <a:pt x="1095850" y="4537303"/>
                  <a:pt x="1154556" y="4489269"/>
                </a:cubicBezTo>
                <a:cubicBezTo>
                  <a:pt x="1471214" y="4791695"/>
                  <a:pt x="1761188" y="5079890"/>
                  <a:pt x="1761188" y="5435685"/>
                </a:cubicBezTo>
                <a:cubicBezTo>
                  <a:pt x="1761188" y="5795039"/>
                  <a:pt x="1474772" y="6097465"/>
                  <a:pt x="1149220" y="6382101"/>
                </a:cubicBezTo>
                <a:cubicBezTo>
                  <a:pt x="1124314" y="6360753"/>
                  <a:pt x="1099408" y="6341186"/>
                  <a:pt x="1074503" y="6319838"/>
                </a:cubicBezTo>
                <a:cubicBezTo>
                  <a:pt x="1031807" y="6284258"/>
                  <a:pt x="987332" y="6248679"/>
                  <a:pt x="944636" y="6213099"/>
                </a:cubicBezTo>
                <a:cubicBezTo>
                  <a:pt x="1042481" y="6127708"/>
                  <a:pt x="1134988" y="6040537"/>
                  <a:pt x="1216821" y="5953368"/>
                </a:cubicBezTo>
                <a:lnTo>
                  <a:pt x="572831" y="5953368"/>
                </a:lnTo>
                <a:cubicBezTo>
                  <a:pt x="658222" y="6040537"/>
                  <a:pt x="756065" y="6127708"/>
                  <a:pt x="857467" y="6213099"/>
                </a:cubicBezTo>
                <a:cubicBezTo>
                  <a:pt x="864583" y="6218435"/>
                  <a:pt x="871699" y="6225551"/>
                  <a:pt x="878815" y="6230889"/>
                </a:cubicBezTo>
                <a:cubicBezTo>
                  <a:pt x="885931" y="6236225"/>
                  <a:pt x="893047" y="6243341"/>
                  <a:pt x="900163" y="6248679"/>
                </a:cubicBezTo>
                <a:cubicBezTo>
                  <a:pt x="942858" y="6286036"/>
                  <a:pt x="987332" y="6323396"/>
                  <a:pt x="1031807" y="6358975"/>
                </a:cubicBezTo>
                <a:cubicBezTo>
                  <a:pt x="1056713" y="6378543"/>
                  <a:pt x="1079839" y="6399891"/>
                  <a:pt x="1104744" y="6419461"/>
                </a:cubicBezTo>
                <a:cubicBezTo>
                  <a:pt x="1111860" y="6424797"/>
                  <a:pt x="1118976" y="6431912"/>
                  <a:pt x="1126092" y="6437250"/>
                </a:cubicBezTo>
                <a:cubicBezTo>
                  <a:pt x="1133208" y="6442586"/>
                  <a:pt x="1140324" y="6449702"/>
                  <a:pt x="1147440" y="6455040"/>
                </a:cubicBezTo>
                <a:cubicBezTo>
                  <a:pt x="1255847" y="6545657"/>
                  <a:pt x="1361995" y="6637316"/>
                  <a:pt x="1456655" y="6730940"/>
                </a:cubicBezTo>
                <a:lnTo>
                  <a:pt x="1574943" y="6858000"/>
                </a:lnTo>
                <a:lnTo>
                  <a:pt x="1205808" y="6858000"/>
                </a:lnTo>
                <a:lnTo>
                  <a:pt x="1110361" y="6768562"/>
                </a:lnTo>
                <a:cubicBezTo>
                  <a:pt x="1055802" y="6720295"/>
                  <a:pt x="998784" y="6672075"/>
                  <a:pt x="941078" y="6624042"/>
                </a:cubicBezTo>
                <a:cubicBezTo>
                  <a:pt x="933962" y="6618706"/>
                  <a:pt x="926846" y="6611590"/>
                  <a:pt x="919730" y="6606252"/>
                </a:cubicBezTo>
                <a:cubicBezTo>
                  <a:pt x="912615" y="6600916"/>
                  <a:pt x="905499" y="6593800"/>
                  <a:pt x="898383" y="6588462"/>
                </a:cubicBezTo>
                <a:cubicBezTo>
                  <a:pt x="878815" y="6572453"/>
                  <a:pt x="859245" y="6556441"/>
                  <a:pt x="839677" y="6540431"/>
                </a:cubicBezTo>
                <a:cubicBezTo>
                  <a:pt x="791644" y="6501294"/>
                  <a:pt x="741833" y="6460376"/>
                  <a:pt x="693801" y="6419461"/>
                </a:cubicBezTo>
                <a:cubicBezTo>
                  <a:pt x="686685" y="6414123"/>
                  <a:pt x="679569" y="6407007"/>
                  <a:pt x="672454" y="6401671"/>
                </a:cubicBezTo>
                <a:cubicBezTo>
                  <a:pt x="665338" y="6396333"/>
                  <a:pt x="658222" y="6389217"/>
                  <a:pt x="651106" y="6383881"/>
                </a:cubicBezTo>
                <a:cubicBezTo>
                  <a:pt x="305984" y="6090349"/>
                  <a:pt x="0" y="5782587"/>
                  <a:pt x="0" y="5416117"/>
                </a:cubicBezTo>
                <a:cubicBezTo>
                  <a:pt x="0" y="5035416"/>
                  <a:pt x="327332" y="4743664"/>
                  <a:pt x="672454" y="4462585"/>
                </a:cubicBezTo>
                <a:cubicBezTo>
                  <a:pt x="679570" y="4457248"/>
                  <a:pt x="686685" y="4450132"/>
                  <a:pt x="693801" y="4444796"/>
                </a:cubicBezTo>
                <a:cubicBezTo>
                  <a:pt x="700917" y="4439458"/>
                  <a:pt x="708033" y="4432342"/>
                  <a:pt x="715149" y="4427006"/>
                </a:cubicBezTo>
                <a:cubicBezTo>
                  <a:pt x="727601" y="4416332"/>
                  <a:pt x="740055" y="4407436"/>
                  <a:pt x="752506" y="4396762"/>
                </a:cubicBezTo>
                <a:cubicBezTo>
                  <a:pt x="809434" y="4352289"/>
                  <a:pt x="868141" y="4306035"/>
                  <a:pt x="923288" y="4259782"/>
                </a:cubicBezTo>
                <a:cubicBezTo>
                  <a:pt x="930404" y="4254444"/>
                  <a:pt x="937520" y="4247328"/>
                  <a:pt x="944636" y="4241992"/>
                </a:cubicBezTo>
                <a:cubicBezTo>
                  <a:pt x="951752" y="4236654"/>
                  <a:pt x="958868" y="4229538"/>
                  <a:pt x="965984" y="4224202"/>
                </a:cubicBezTo>
                <a:cubicBezTo>
                  <a:pt x="1072723" y="4133474"/>
                  <a:pt x="1174125" y="4040967"/>
                  <a:pt x="1257736" y="3944902"/>
                </a:cubicBezTo>
                <a:lnTo>
                  <a:pt x="642210" y="3944902"/>
                </a:lnTo>
                <a:cubicBezTo>
                  <a:pt x="711591" y="4039189"/>
                  <a:pt x="795202" y="4131696"/>
                  <a:pt x="882373" y="4220645"/>
                </a:cubicBezTo>
                <a:cubicBezTo>
                  <a:pt x="825445" y="4266898"/>
                  <a:pt x="768518" y="4311371"/>
                  <a:pt x="711591" y="4357625"/>
                </a:cubicBezTo>
                <a:cubicBezTo>
                  <a:pt x="699137" y="4368299"/>
                  <a:pt x="686685" y="4377195"/>
                  <a:pt x="674232" y="4387868"/>
                </a:cubicBezTo>
                <a:cubicBezTo>
                  <a:pt x="391375" y="4099674"/>
                  <a:pt x="138760" y="3772342"/>
                  <a:pt x="138760" y="3366735"/>
                </a:cubicBezTo>
                <a:cubicBezTo>
                  <a:pt x="138760" y="3032288"/>
                  <a:pt x="416281" y="2797463"/>
                  <a:pt x="727601" y="2555522"/>
                </a:cubicBezTo>
                <a:cubicBezTo>
                  <a:pt x="768518" y="2589321"/>
                  <a:pt x="809434" y="2623123"/>
                  <a:pt x="850351" y="2655145"/>
                </a:cubicBezTo>
                <a:cubicBezTo>
                  <a:pt x="880593" y="2678270"/>
                  <a:pt x="909057" y="2701398"/>
                  <a:pt x="937520" y="2724524"/>
                </a:cubicBezTo>
                <a:cubicBezTo>
                  <a:pt x="818330" y="2817031"/>
                  <a:pt x="708033" y="2904201"/>
                  <a:pt x="619084" y="2991370"/>
                </a:cubicBezTo>
                <a:lnTo>
                  <a:pt x="1307548" y="2991370"/>
                </a:lnTo>
                <a:cubicBezTo>
                  <a:pt x="1231053" y="2900643"/>
                  <a:pt x="1134988" y="2813473"/>
                  <a:pt x="1030027" y="2726303"/>
                </a:cubicBezTo>
                <a:cubicBezTo>
                  <a:pt x="1022911" y="2720966"/>
                  <a:pt x="1015795" y="2713850"/>
                  <a:pt x="1008679" y="2708514"/>
                </a:cubicBezTo>
                <a:cubicBezTo>
                  <a:pt x="999785" y="2703176"/>
                  <a:pt x="992669" y="2696060"/>
                  <a:pt x="985553" y="2690724"/>
                </a:cubicBezTo>
                <a:cubicBezTo>
                  <a:pt x="955310" y="2665818"/>
                  <a:pt x="925069" y="2640913"/>
                  <a:pt x="893047" y="2616007"/>
                </a:cubicBezTo>
                <a:cubicBezTo>
                  <a:pt x="853909" y="2585764"/>
                  <a:pt x="814772" y="2553742"/>
                  <a:pt x="775634" y="2521720"/>
                </a:cubicBezTo>
                <a:cubicBezTo>
                  <a:pt x="768518" y="2516384"/>
                  <a:pt x="761402" y="2509269"/>
                  <a:pt x="754286" y="2503931"/>
                </a:cubicBezTo>
                <a:cubicBezTo>
                  <a:pt x="747170" y="2498595"/>
                  <a:pt x="740055" y="2491479"/>
                  <a:pt x="732939" y="2486141"/>
                </a:cubicBezTo>
                <a:cubicBezTo>
                  <a:pt x="448302" y="2247758"/>
                  <a:pt x="177898" y="1964901"/>
                  <a:pt x="177898" y="1537947"/>
                </a:cubicBezTo>
                <a:cubicBezTo>
                  <a:pt x="177898" y="1215951"/>
                  <a:pt x="439406" y="895735"/>
                  <a:pt x="732939" y="557729"/>
                </a:cubicBezTo>
                <a:cubicBezTo>
                  <a:pt x="738275" y="550614"/>
                  <a:pt x="743613" y="543498"/>
                  <a:pt x="750728" y="536382"/>
                </a:cubicBezTo>
                <a:cubicBezTo>
                  <a:pt x="756064" y="529266"/>
                  <a:pt x="761402" y="522150"/>
                  <a:pt x="768518" y="515034"/>
                </a:cubicBezTo>
                <a:cubicBezTo>
                  <a:pt x="780970" y="502582"/>
                  <a:pt x="791644" y="490128"/>
                  <a:pt x="804098" y="475896"/>
                </a:cubicBezTo>
                <a:cubicBezTo>
                  <a:pt x="850351" y="424307"/>
                  <a:pt x="896605" y="370938"/>
                  <a:pt x="942858" y="317568"/>
                </a:cubicBezTo>
                <a:cubicBezTo>
                  <a:pt x="948194" y="310452"/>
                  <a:pt x="955310" y="303337"/>
                  <a:pt x="960648" y="296221"/>
                </a:cubicBezTo>
                <a:cubicBezTo>
                  <a:pt x="965984" y="289105"/>
                  <a:pt x="973100" y="281989"/>
                  <a:pt x="978438" y="274873"/>
                </a:cubicBezTo>
                <a:cubicBezTo>
                  <a:pt x="1034475" y="209051"/>
                  <a:pt x="1089623" y="142784"/>
                  <a:pt x="1141881" y="75850"/>
                </a:cubicBezTo>
                <a:close/>
                <a:moveTo>
                  <a:pt x="293257" y="0"/>
                </a:moveTo>
                <a:lnTo>
                  <a:pt x="612950" y="0"/>
                </a:lnTo>
                <a:lnTo>
                  <a:pt x="687130" y="82299"/>
                </a:lnTo>
                <a:cubicBezTo>
                  <a:pt x="754287" y="148566"/>
                  <a:pt x="829893" y="211719"/>
                  <a:pt x="898384" y="278431"/>
                </a:cubicBezTo>
                <a:cubicBezTo>
                  <a:pt x="850351" y="333579"/>
                  <a:pt x="802319" y="388728"/>
                  <a:pt x="754286" y="443875"/>
                </a:cubicBezTo>
                <a:cubicBezTo>
                  <a:pt x="745392" y="454549"/>
                  <a:pt x="734718" y="467003"/>
                  <a:pt x="725823" y="477677"/>
                </a:cubicBezTo>
                <a:cubicBezTo>
                  <a:pt x="571053" y="328243"/>
                  <a:pt x="393155" y="185925"/>
                  <a:pt x="295310" y="446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lIns="68580" tIns="34290" rIns="68580" bIns="34290" rtlCol="0" anchor="ctr">
            <a:no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748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8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9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6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6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94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6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6" r:id="rId20"/>
    <p:sldLayoutId id="2147483757" r:id="rId21"/>
    <p:sldLayoutId id="2147483758" r:id="rId22"/>
    <p:sldLayoutId id="2147483759" r:id="rId2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cntd.ru/document/902355054" TargetMode="External"/><Relationship Id="rId2" Type="http://schemas.openxmlformats.org/officeDocument/2006/relationships/hyperlink" Target="http://docs.cntd.ru/document/902391957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docs.cntd.ru/document/902385275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 txBox="1"/>
          <p:nvPr/>
        </p:nvSpPr>
        <p:spPr>
          <a:xfrm>
            <a:off x="323556" y="1239602"/>
            <a:ext cx="3796443" cy="1188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  <a:latin typeface="Raleway" pitchFamily="34" charset="-52"/>
            </a:endParaRPr>
          </a:p>
          <a:p>
            <a:r>
              <a:rPr lang="ru-RU" sz="4800" b="1" dirty="0">
                <a:solidFill>
                  <a:prstClr val="white">
                    <a:lumMod val="95000"/>
                  </a:prstClr>
                </a:solidFill>
                <a:latin typeface="Raleway" pitchFamily="34" charset="-52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prstClr val="white">
                    <a:lumMod val="95000"/>
                  </a:prstClr>
                </a:solidFill>
                <a:latin typeface="Raleway" pitchFamily="34" charset="-52"/>
                <a:cs typeface="Arial" panose="020B0604020202020204" pitchFamily="34" charset="0"/>
              </a:rPr>
            </a:br>
            <a:endParaRPr lang="ru-RU" sz="8000" dirty="0">
              <a:solidFill>
                <a:prstClr val="white">
                  <a:lumMod val="95000"/>
                </a:prstClr>
              </a:solidFill>
              <a:latin typeface="Raleway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96854"/>
            <a:ext cx="4484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Отделение Диспансерного 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наблюдения больных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кардиологического профиля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на базе Консультативной 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поликлиники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charset="0"/>
              </a:rPr>
              <a:t>МРЦКБ</a:t>
            </a:r>
            <a:endParaRPr lang="ru-RU" dirty="0">
              <a:solidFill>
                <a:schemeClr val="bg1"/>
              </a:solidFill>
              <a:latin typeface="Raleway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443958"/>
            <a:ext cx="4484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i="1" dirty="0">
              <a:solidFill>
                <a:schemeClr val="bg1"/>
              </a:solidFill>
              <a:latin typeface="+mj-lt"/>
            </a:endParaRPr>
          </a:p>
          <a:p>
            <a:r>
              <a:rPr lang="ru-RU" sz="1400" i="1" dirty="0">
                <a:solidFill>
                  <a:schemeClr val="bg1"/>
                </a:solidFill>
                <a:latin typeface="+mj-lt"/>
              </a:rPr>
              <a:t>Докладчик:</a:t>
            </a:r>
            <a:r>
              <a:rPr lang="en-US" sz="1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врач </a:t>
            </a:r>
            <a:r>
              <a:rPr lang="ru-RU" sz="1400" i="1" dirty="0" err="1">
                <a:solidFill>
                  <a:schemeClr val="bg1"/>
                </a:solidFill>
                <a:latin typeface="+mj-lt"/>
              </a:rPr>
              <a:t>Тычкова</a:t>
            </a:r>
            <a:r>
              <a:rPr lang="ru-RU" sz="1400" i="1" dirty="0">
                <a:solidFill>
                  <a:schemeClr val="bg1"/>
                </a:solidFill>
                <a:latin typeface="+mj-lt"/>
              </a:rPr>
              <a:t> Е.М.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955"/>
            <a:ext cx="8229600" cy="646331"/>
          </a:xfrm>
          <a:noFill/>
        </p:spPr>
        <p:txBody>
          <a:bodyPr wrap="square" rtlCol="0">
            <a:spAutoFit/>
          </a:bodyPr>
          <a:lstStyle/>
          <a:p>
            <a:pPr latinLnBrk="0"/>
            <a:r>
              <a:rPr lang="ru-RU" sz="1800" dirty="0">
                <a:latin typeface="+mn-lt"/>
                <a:ea typeface="+mn-ea"/>
                <a:cs typeface="+mn-cs"/>
              </a:rPr>
              <a:t>Обеспеченность районов Республики Мордовия кардиологами</a:t>
            </a:r>
            <a:br>
              <a:rPr lang="ru-RU" sz="1800" dirty="0">
                <a:latin typeface="+mn-lt"/>
                <a:ea typeface="+mn-ea"/>
                <a:cs typeface="+mn-cs"/>
              </a:rPr>
            </a:br>
            <a:r>
              <a:rPr lang="ru-RU" sz="1800" dirty="0">
                <a:latin typeface="+mn-lt"/>
                <a:ea typeface="+mn-ea"/>
                <a:cs typeface="+mn-cs"/>
              </a:rPr>
              <a:t>(амбулаторно)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619014"/>
            <a:ext cx="3447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По данным главного внештатного врача-кардиолога Республики Мордовии: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9101A2-CC56-4BED-AC87-DBAF761A1244}"/>
              </a:ext>
            </a:extLst>
          </p:cNvPr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13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9C9354B0-EF6E-4C73-A43D-83CEE96FF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50590"/>
              </p:ext>
            </p:extLst>
          </p:nvPr>
        </p:nvGraphicFramePr>
        <p:xfrm>
          <a:off x="827584" y="728135"/>
          <a:ext cx="2953876" cy="43525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54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9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0285">
                <a:tc>
                  <a:txBody>
                    <a:bodyPr/>
                    <a:lstStyle/>
                    <a:p>
                      <a:pPr marL="0" algn="ctr" defTabSz="914400" rtl="0" eaLnBrk="1" latinLnBrk="1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 Narrow" panose="020B0606020202030204" pitchFamily="34" charset="0"/>
                        </a:rPr>
                        <a:t>Количество врачей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 Narrow" panose="020B0606020202030204" pitchFamily="34" charset="0"/>
                        </a:rPr>
                        <a:t>кардиологов в районах</a:t>
                      </a:r>
                    </a:p>
                    <a:p>
                      <a:pPr marL="0" algn="ctr" defTabSz="914400" rtl="0" eaLnBrk="1" latinLnBrk="1" hangingPunct="1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Arial Narrow" panose="020B0606020202030204" pitchFamily="34" charset="0"/>
                        </a:rPr>
                        <a:t>Республики Мордовия</a:t>
                      </a:r>
                      <a:endParaRPr lang="ru-RU" sz="1200" b="0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Количество </a:t>
                      </a:r>
                      <a:r>
                        <a:rPr lang="ru-RU" sz="1200" kern="1200" dirty="0">
                          <a:effectLst/>
                          <a:latin typeface="Arial Narrow" panose="020B0606020202030204" pitchFamily="34" charset="0"/>
                        </a:rPr>
                        <a:t>пациентов, 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Arial Narrow" panose="020B0606020202030204" pitchFamily="34" charset="0"/>
                        </a:rPr>
                        <a:t>Состоящих на</a:t>
                      </a:r>
                      <a:r>
                        <a:rPr lang="ru-RU" sz="120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ДН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34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З.-Полянский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Ковылкинский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Лямбирский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Темниковский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Теньгушевский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Чамзинский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Кочкуровский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Краснослободский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Рузаевский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Торбеевский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 -	1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кардиоревматолог</a:t>
                      </a: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marL="0" indent="0" algn="ctr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не обеспечены: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Ардатовский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Атюрьевский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Атяшевский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Б-Березниковский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Б.Игнатовский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Дубенский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Ельниковский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Инсарский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Ичалковский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Кадошкинский</a:t>
                      </a: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Ромодановский</a:t>
                      </a:r>
                    </a:p>
                    <a:p>
                      <a:pPr marL="0" indent="0" algn="l">
                        <a:lnSpc>
                          <a:spcPct val="85000"/>
                        </a:lnSpc>
                        <a:spcAft>
                          <a:spcPts val="0"/>
                        </a:spcAft>
                        <a:tabLst>
                          <a:tab pos="1254125" algn="r"/>
                        </a:tabLst>
                      </a:pPr>
                      <a:r>
                        <a:rPr lang="ru-RU" sz="1200" dirty="0" err="1">
                          <a:effectLst/>
                          <a:latin typeface="Arial Narrow" panose="020B0606020202030204" pitchFamily="34" charset="0"/>
                        </a:rPr>
                        <a:t>Ст.Шайговский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 Narrow" panose="020B0606020202030204" pitchFamily="34" charset="0"/>
                        </a:rPr>
                        <a:t>51 652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2108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2718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2277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977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1124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2915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1885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4830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6820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4942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3573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1434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5068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895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541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2335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1833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858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1905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715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1133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766</a:t>
                      </a:r>
                      <a:endParaRPr lang="ru-RU" sz="1200" b="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98E7FA9-A3F5-49DF-B10F-312447D640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837" t="6401" r="9344" b="6154"/>
          <a:stretch/>
        </p:blipFill>
        <p:spPr>
          <a:xfrm>
            <a:off x="3851920" y="987574"/>
            <a:ext cx="5077473" cy="196782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E642069-5966-484F-BA2B-758195DF8785}"/>
              </a:ext>
            </a:extLst>
          </p:cNvPr>
          <p:cNvSpPr/>
          <p:nvPr/>
        </p:nvSpPr>
        <p:spPr>
          <a:xfrm>
            <a:off x="3885048" y="722286"/>
            <a:ext cx="34478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Курация районов:</a:t>
            </a:r>
          </a:p>
        </p:txBody>
      </p:sp>
    </p:spTree>
    <p:extLst>
      <p:ext uri="{BB962C8B-B14F-4D97-AF65-F5344CB8AC3E}">
        <p14:creationId xmlns:p14="http://schemas.microsoft.com/office/powerpoint/2010/main" val="101817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5955"/>
            <a:ext cx="8229600" cy="369332"/>
          </a:xfrm>
          <a:noFill/>
        </p:spPr>
        <p:txBody>
          <a:bodyPr wrap="square" rtlCol="0">
            <a:spAutoFit/>
          </a:bodyPr>
          <a:lstStyle/>
          <a:p>
            <a:pPr latinLnBrk="0"/>
            <a:r>
              <a:rPr lang="ru-RU" sz="1800" dirty="0">
                <a:latin typeface="+mn-lt"/>
                <a:ea typeface="+mn-ea"/>
                <a:cs typeface="+mn-cs"/>
              </a:rPr>
              <a:t>Маршрутизация больных с ССЗ из районов в </a:t>
            </a:r>
            <a:r>
              <a:rPr lang="ru-RU" sz="1800" dirty="0"/>
              <a:t>РСЦ </a:t>
            </a:r>
            <a:r>
              <a:rPr lang="en-US" sz="1800" dirty="0"/>
              <a:t>N2</a:t>
            </a:r>
            <a:r>
              <a:rPr lang="ru-RU" sz="1800" dirty="0"/>
              <a:t> МРЦКБ</a:t>
            </a:r>
            <a:endParaRPr lang="ru-RU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9101A2-CC56-4BED-AC87-DBAF761A1244}"/>
              </a:ext>
            </a:extLst>
          </p:cNvPr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14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49483C7-07FF-4EEF-AA21-3BCD5BFDCC0F}"/>
              </a:ext>
            </a:extLst>
          </p:cNvPr>
          <p:cNvSpPr/>
          <p:nvPr/>
        </p:nvSpPr>
        <p:spPr>
          <a:xfrm>
            <a:off x="755576" y="445287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Ответственные за ДН больных с ССЗ в районах Республики Мордовия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7C6C258-8A42-4F58-9100-8EE42DAB3B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4985"/>
          <a:stretch/>
        </p:blipFill>
        <p:spPr>
          <a:xfrm>
            <a:off x="3091580" y="917322"/>
            <a:ext cx="1480420" cy="227264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319FEE3-492A-4623-A215-6D26215285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8720" y="917322"/>
            <a:ext cx="1467983" cy="245647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1F36F33-E1C1-4B35-814C-F8279776ECD6}"/>
              </a:ext>
            </a:extLst>
          </p:cNvPr>
          <p:cNvSpPr/>
          <p:nvPr/>
        </p:nvSpPr>
        <p:spPr>
          <a:xfrm>
            <a:off x="1428728" y="848904"/>
            <a:ext cx="17898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Кардиолог МО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Заведующий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Поликлиникой МО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AF70F61-8906-4F18-B40C-73E4D55277FE}"/>
              </a:ext>
            </a:extLst>
          </p:cNvPr>
          <p:cNvSpPr/>
          <p:nvPr/>
        </p:nvSpPr>
        <p:spPr>
          <a:xfrm>
            <a:off x="4869112" y="848904"/>
            <a:ext cx="1944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Врач общей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практики, терапевт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МО</a:t>
            </a:r>
          </a:p>
          <a:p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Заведующий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поликлиникой МО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E879713-DCCB-4CA7-B6E8-E79A0B9251E6}"/>
              </a:ext>
            </a:extLst>
          </p:cNvPr>
          <p:cNvSpPr/>
          <p:nvPr/>
        </p:nvSpPr>
        <p:spPr>
          <a:xfrm>
            <a:off x="5508104" y="3981752"/>
            <a:ext cx="246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ОДН РСЦ </a:t>
            </a:r>
            <a:r>
              <a:rPr lang="en-US" dirty="0"/>
              <a:t>N2</a:t>
            </a:r>
            <a:r>
              <a:rPr lang="ru-RU" dirty="0"/>
              <a:t> МРЦКБ</a:t>
            </a: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xmlns="" id="{CA9AC22C-F1AE-4B6B-A41C-71C85B7E4D12}"/>
              </a:ext>
            </a:extLst>
          </p:cNvPr>
          <p:cNvCxnSpPr>
            <a:stCxn id="14" idx="2"/>
            <a:endCxn id="4" idx="1"/>
          </p:cNvCxnSpPr>
          <p:nvPr/>
        </p:nvCxnSpPr>
        <p:spPr>
          <a:xfrm rot="16200000" flipH="1">
            <a:off x="2626457" y="1284771"/>
            <a:ext cx="2578850" cy="31844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xmlns="" id="{DA78C592-9D0C-4795-96B7-79F664AB4913}"/>
              </a:ext>
            </a:extLst>
          </p:cNvPr>
          <p:cNvCxnSpPr>
            <a:stCxn id="15" idx="2"/>
            <a:endCxn id="4" idx="0"/>
          </p:cNvCxnSpPr>
          <p:nvPr/>
        </p:nvCxnSpPr>
        <p:spPr>
          <a:xfrm rot="16200000" flipH="1">
            <a:off x="5201422" y="2442808"/>
            <a:ext cx="2178741" cy="8991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38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06" y="987574"/>
            <a:ext cx="8229600" cy="923330"/>
          </a:xfrm>
          <a:noFill/>
        </p:spPr>
        <p:txBody>
          <a:bodyPr wrap="square" rtlCol="0">
            <a:spAutoFit/>
          </a:bodyPr>
          <a:lstStyle/>
          <a:p>
            <a:pPr latinLnBrk="0"/>
            <a:r>
              <a:rPr lang="ru-RU" sz="1800" dirty="0"/>
              <a:t>1) В каждом из районов </a:t>
            </a:r>
            <a:r>
              <a:rPr lang="ru-RU" sz="1800" b="1" dirty="0"/>
              <a:t>довести охват населения </a:t>
            </a:r>
            <a:r>
              <a:rPr lang="ru-RU" sz="1800"/>
              <a:t>ДН </a:t>
            </a:r>
            <a:r>
              <a:rPr lang="ru-RU" sz="1800" smtClean="0"/>
              <a:t>до </a:t>
            </a:r>
            <a:r>
              <a:rPr lang="ru-RU" sz="1800" b="1" smtClean="0"/>
              <a:t>40</a:t>
            </a:r>
            <a:r>
              <a:rPr lang="ru-RU" sz="1800" dirty="0"/>
              <a:t>%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latin typeface="+mn-lt"/>
                <a:ea typeface="+mn-ea"/>
                <a:cs typeface="+mn-cs"/>
              </a:rPr>
              <a:t>2) Обязательное предоставление данных из районов в </a:t>
            </a:r>
            <a:r>
              <a:rPr lang="ru-RU" sz="1800" dirty="0"/>
              <a:t>РСЦ </a:t>
            </a:r>
            <a:r>
              <a:rPr lang="en-US" sz="1800" dirty="0"/>
              <a:t>N2</a:t>
            </a:r>
            <a:r>
              <a:rPr lang="ru-RU" sz="1800" dirty="0"/>
              <a:t> МРЦКБ</a:t>
            </a:r>
            <a:r>
              <a:rPr lang="ru-RU" sz="1800" dirty="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9101A2-CC56-4BED-AC87-DBAF761A1244}"/>
              </a:ext>
            </a:extLst>
          </p:cNvPr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23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E93DC47-AF6A-4E8E-AE4F-AD9D481A9695}"/>
              </a:ext>
            </a:extLst>
          </p:cNvPr>
          <p:cNvSpPr/>
          <p:nvPr/>
        </p:nvSpPr>
        <p:spPr>
          <a:xfrm>
            <a:off x="1940266" y="2101374"/>
            <a:ext cx="49359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latin typeface="Arial Narrow" panose="020B0606020202030204" pitchFamily="34" charset="0"/>
              </a:rPr>
              <a:t>до 20-го числа</a:t>
            </a:r>
          </a:p>
          <a:p>
            <a:pPr algn="ctr"/>
            <a:endParaRPr lang="ru-RU" sz="600" u="sng" dirty="0">
              <a:latin typeface="Arial Narrow" panose="020B0606020202030204" pitchFamily="34" charset="0"/>
            </a:endParaRPr>
          </a:p>
          <a:p>
            <a:pPr marL="180975" indent="-180975">
              <a:buAutoNum type="arabicPeriod"/>
            </a:pPr>
            <a:r>
              <a:rPr lang="ru-RU" u="sng" dirty="0">
                <a:latin typeface="Arial Narrow" panose="020B0606020202030204" pitchFamily="34" charset="0"/>
              </a:rPr>
              <a:t>электронные</a:t>
            </a:r>
            <a:r>
              <a:rPr lang="ru-RU" dirty="0">
                <a:latin typeface="Arial Narrow" panose="020B0606020202030204" pitchFamily="34" charset="0"/>
              </a:rPr>
              <a:t> отчеты о ДН больных </a:t>
            </a:r>
            <a:r>
              <a:rPr lang="ru-RU" u="sng" dirty="0">
                <a:latin typeface="Arial Narrow" panose="020B0606020202030204" pitchFamily="34" charset="0"/>
              </a:rPr>
              <a:t>по нозологиям</a:t>
            </a:r>
          </a:p>
          <a:p>
            <a:pPr marL="180975" indent="-180975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данные о числе умерших от ССЗ, </a:t>
            </a:r>
            <a:r>
              <a:rPr lang="ru-RU" u="sng" dirty="0">
                <a:latin typeface="Arial Narrow" panose="020B0606020202030204" pitchFamily="34" charset="0"/>
              </a:rPr>
              <a:t>из них на ДН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315973-E25A-43E3-91CA-F66DB7356031}"/>
              </a:ext>
            </a:extLst>
          </p:cNvPr>
          <p:cNvSpPr/>
          <p:nvPr/>
        </p:nvSpPr>
        <p:spPr>
          <a:xfrm>
            <a:off x="6835331" y="2477805"/>
            <a:ext cx="159569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ОДН РСЦ </a:t>
            </a:r>
            <a:r>
              <a:rPr lang="en-US" dirty="0"/>
              <a:t>N2</a:t>
            </a:r>
            <a:endParaRPr lang="ru-RU" dirty="0"/>
          </a:p>
          <a:p>
            <a:r>
              <a:rPr lang="ru-RU" dirty="0"/>
              <a:t>МРЦКБ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45A9E6B-EC23-4B6E-B5CC-447C1F42E0ED}"/>
              </a:ext>
            </a:extLst>
          </p:cNvPr>
          <p:cNvSpPr/>
          <p:nvPr/>
        </p:nvSpPr>
        <p:spPr>
          <a:xfrm>
            <a:off x="685992" y="1987464"/>
            <a:ext cx="1497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latin typeface="Arial Narrow" panose="020B0606020202030204" pitchFamily="34" charset="0"/>
              </a:rPr>
              <a:t>Февраль,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latin typeface="Arial Narrow" panose="020B0606020202030204" pitchFamily="34" charset="0"/>
              </a:rPr>
              <a:t>Май,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latin typeface="Arial Narrow" panose="020B0606020202030204" pitchFamily="34" charset="0"/>
              </a:rPr>
              <a:t>Август,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latin typeface="Arial Narrow" panose="020B0606020202030204" pitchFamily="34" charset="0"/>
              </a:rPr>
              <a:t>Ноябрь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596BD309-C570-4B94-9EE4-952861A2E58B}"/>
              </a:ext>
            </a:extLst>
          </p:cNvPr>
          <p:cNvSpPr/>
          <p:nvPr/>
        </p:nvSpPr>
        <p:spPr>
          <a:xfrm>
            <a:off x="6471266" y="2800970"/>
            <a:ext cx="288032" cy="288196"/>
          </a:xfrm>
          <a:prstGeom prst="rightArrow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EDD03BC7-7CC5-43DF-B45F-5B17C0DB3031}"/>
              </a:ext>
            </a:extLst>
          </p:cNvPr>
          <p:cNvSpPr txBox="1">
            <a:spLocks/>
          </p:cNvSpPr>
          <p:nvPr/>
        </p:nvSpPr>
        <p:spPr>
          <a:xfrm>
            <a:off x="457200" y="5723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atinLnBrk="0"/>
            <a:r>
              <a:rPr lang="ru-RU" sz="1800" dirty="0">
                <a:latin typeface="+mn-lt"/>
                <a:ea typeface="+mn-ea"/>
                <a:cs typeface="+mn-cs"/>
              </a:rPr>
              <a:t>Безотлагательные задачи МО в районах Республики Мордовия</a:t>
            </a:r>
          </a:p>
        </p:txBody>
      </p:sp>
    </p:spTree>
    <p:extLst>
      <p:ext uri="{BB962C8B-B14F-4D97-AF65-F5344CB8AC3E}">
        <p14:creationId xmlns:p14="http://schemas.microsoft.com/office/powerpoint/2010/main" val="13014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16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682D9A6-B3A4-451A-96CD-704BDE6EB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401"/>
          <a:stretch/>
        </p:blipFill>
        <p:spPr>
          <a:xfrm>
            <a:off x="1763688" y="123478"/>
            <a:ext cx="5402415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79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17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0331FDB-0634-496E-9AD6-153CB11A3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401"/>
          <a:stretch/>
        </p:blipFill>
        <p:spPr>
          <a:xfrm>
            <a:off x="2246276" y="61739"/>
            <a:ext cx="4651448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7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18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8D6CD9-5A9E-46EB-8E62-3F222CF62A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23478"/>
            <a:ext cx="61928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4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19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439901-BDEF-4E22-BFA5-F779915A76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599"/>
          <a:stretch/>
        </p:blipFill>
        <p:spPr>
          <a:xfrm>
            <a:off x="971600" y="265755"/>
            <a:ext cx="6506607" cy="474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2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20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8E7075C-5EF1-4777-AFB9-833D11E8CA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401"/>
          <a:stretch/>
        </p:blipFill>
        <p:spPr>
          <a:xfrm>
            <a:off x="2339752" y="61739"/>
            <a:ext cx="4305275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6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21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34470C-8934-4CFB-A129-39FE4F1234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401"/>
          <a:stretch/>
        </p:blipFill>
        <p:spPr>
          <a:xfrm>
            <a:off x="2051720" y="61739"/>
            <a:ext cx="4828602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16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400" y="4881890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22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82BE862-B47E-48A3-9107-94B1CF443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401"/>
          <a:stretch/>
        </p:blipFill>
        <p:spPr>
          <a:xfrm>
            <a:off x="2051720" y="61739"/>
            <a:ext cx="4763204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02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6416" y="488189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C611CE-7164-4B68-82FD-F0599A83EDC7}"/>
              </a:ext>
            </a:extLst>
          </p:cNvPr>
          <p:cNvSpPr txBox="1"/>
          <p:nvPr/>
        </p:nvSpPr>
        <p:spPr>
          <a:xfrm>
            <a:off x="611560" y="12347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Нормативно-правовое регулирование и методическое обеспечение</a:t>
            </a:r>
          </a:p>
          <a:p>
            <a:pPr algn="ctr"/>
            <a:r>
              <a:rPr lang="ru-RU" sz="1400" dirty="0"/>
              <a:t>диспансерного наблюдения больных кардиологического профиля (больных с ССЗ)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BB327-8768-48BF-B38D-49DAFA83F2D7}"/>
              </a:ext>
            </a:extLst>
          </p:cNvPr>
          <p:cNvSpPr txBox="1"/>
          <p:nvPr/>
        </p:nvSpPr>
        <p:spPr>
          <a:xfrm>
            <a:off x="323528" y="915566"/>
            <a:ext cx="864096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>
              <a:spcBef>
                <a:spcPts val="600"/>
              </a:spcBef>
            </a:pPr>
            <a:r>
              <a:rPr lang="ru-RU" sz="1600" b="1" dirty="0">
                <a:latin typeface="Arial Narrow" panose="020B0606020202030204" pitchFamily="34" charset="0"/>
              </a:rPr>
              <a:t>Приказы Минздрава России</a:t>
            </a:r>
            <a:r>
              <a:rPr lang="ru-RU" sz="1600" dirty="0">
                <a:latin typeface="Arial Narrow" panose="020B0606020202030204" pitchFamily="34" charset="0"/>
              </a:rPr>
              <a:t>:</a:t>
            </a: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hlinkClick r:id="rId2"/>
              </a:rPr>
              <a:t>"Об утверждении порядка оказания медицинской помощи больным с сердечно-сосудистыми заболеваниями" от 15.11.2012 N 918н</a:t>
            </a:r>
            <a:r>
              <a:rPr lang="ru-RU" sz="1600" dirty="0">
                <a:latin typeface="Arial Narrow" panose="020B0606020202030204" pitchFamily="34" charset="0"/>
              </a:rPr>
              <a:t> </a:t>
            </a:r>
            <a:r>
              <a:rPr lang="ru-RU" sz="1100" dirty="0">
                <a:latin typeface="Arial Narrow" panose="020B0606020202030204" pitchFamily="34" charset="0"/>
              </a:rPr>
              <a:t>(с изм. и доп. от 14.04.2014 г., 22.02.2019 г.)</a:t>
            </a:r>
            <a:r>
              <a:rPr lang="en-US" sz="1100" dirty="0">
                <a:latin typeface="Arial Narrow" panose="020B0606020202030204" pitchFamily="34" charset="0"/>
              </a:rPr>
              <a:t> </a:t>
            </a:r>
            <a:endParaRPr lang="ru-RU" sz="1100" dirty="0">
              <a:latin typeface="Arial Narrow" panose="020B0606020202030204" pitchFamily="34" charset="0"/>
            </a:endParaRP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u="sng" dirty="0">
                <a:latin typeface="Arial Narrow" panose="020B0606020202030204" pitchFamily="34" charset="0"/>
              </a:rPr>
              <a:t>"Об утверждении Порядка проведения диспансерного наблюдения" от 29.03.2019 N 143н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hlinkClick r:id="rId3"/>
              </a:rPr>
              <a:t>"Об утверждении Положения об организации оказания первичной медико-санитарной медицинской помощи взрослому населению" от 15.05.2012 N 543н</a:t>
            </a:r>
            <a:r>
              <a:rPr lang="ru-RU" sz="1600" dirty="0">
                <a:latin typeface="Arial Narrow" panose="020B0606020202030204" pitchFamily="34" charset="0"/>
              </a:rPr>
              <a:t> </a:t>
            </a: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  <a:hlinkClick r:id="rId4"/>
              </a:rPr>
              <a:t>"Об утверждении Порядка оказания медицинской помощи взрослому населению при заболеваниях терапевтического профиля" от 15.11.2012 N 923н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9388" indent="-179388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Arial Narrow" panose="020B0606020202030204" pitchFamily="34" charset="0"/>
              </a:rPr>
              <a:t>"Об утверждении Порядка проведения диспансерного наблюдения за взрослыми" от 29.03.2019 г. N 173н</a:t>
            </a:r>
          </a:p>
          <a:p>
            <a:pPr indent="179388">
              <a:spcBef>
                <a:spcPts val="600"/>
              </a:spcBef>
            </a:pPr>
            <a:r>
              <a:rPr lang="ru-RU" sz="1600" b="1" dirty="0">
                <a:latin typeface="Arial Narrow" panose="020B0606020202030204" pitchFamily="34" charset="0"/>
              </a:rPr>
              <a:t>Рекомендации по диспансерному наблюдению больных с сердечно-сосудистыми заболеваниями </a:t>
            </a:r>
            <a:r>
              <a:rPr lang="ru-RU" sz="1600" dirty="0">
                <a:latin typeface="Arial Narrow" panose="020B0606020202030204" pitchFamily="34" charset="0"/>
              </a:rPr>
              <a:t>//авторский коллектив п/р а-ка Е.И. Чазова. Москва, 2014 г.</a:t>
            </a:r>
          </a:p>
          <a:p>
            <a:pPr indent="179388">
              <a:spcBef>
                <a:spcPts val="600"/>
              </a:spcBef>
            </a:pPr>
            <a:r>
              <a:rPr lang="ru-RU" sz="1600" b="1" i="1" dirty="0">
                <a:latin typeface="Arial Narrow" panose="020B0606020202030204" pitchFamily="34" charset="0"/>
              </a:rPr>
              <a:t>Необходимо утвердить</a:t>
            </a:r>
            <a:r>
              <a:rPr lang="ru-RU" sz="1600" i="1" dirty="0">
                <a:latin typeface="Arial Narrow" panose="020B060602020203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 Narrow" panose="020B0606020202030204" pitchFamily="34" charset="0"/>
              </a:rPr>
              <a:t>1) Порядок организации диспансерного наблюдения за состоянием здоровья больных ССЗ Минздрава РМ;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latin typeface="Arial Narrow" panose="020B0606020202030204" pitchFamily="34" charset="0"/>
              </a:rPr>
              <a:t>2) Приказ МРЦКБ об организации Отделения </a:t>
            </a:r>
            <a:r>
              <a:rPr lang="ru-RU" sz="1600" dirty="0" err="1">
                <a:latin typeface="Arial Narrow" panose="020B0606020202030204" pitchFamily="34" charset="0"/>
              </a:rPr>
              <a:t>дисп</a:t>
            </a:r>
            <a:r>
              <a:rPr lang="ru-RU" sz="1600" dirty="0">
                <a:latin typeface="Arial Narrow" panose="020B0606020202030204" pitchFamily="34" charset="0"/>
              </a:rPr>
              <a:t>. наблюдения больных ССЗ и Порядок его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012021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6416" y="488189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C611CE-7164-4B68-82FD-F0599A83EDC7}"/>
              </a:ext>
            </a:extLst>
          </p:cNvPr>
          <p:cNvSpPr txBox="1"/>
          <p:nvPr/>
        </p:nvSpPr>
        <p:spPr>
          <a:xfrm>
            <a:off x="467544" y="12347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Предмет, цели, задачи диспансерного наблюдения (ДН) больных ССЗ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BB327-8768-48BF-B38D-49DAFA83F2D7}"/>
              </a:ext>
            </a:extLst>
          </p:cNvPr>
          <p:cNvSpPr txBox="1"/>
          <p:nvPr/>
        </p:nvSpPr>
        <p:spPr>
          <a:xfrm>
            <a:off x="387694" y="558795"/>
            <a:ext cx="864096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>
              <a:spcBef>
                <a:spcPts val="600"/>
              </a:spcBef>
            </a:pPr>
            <a:r>
              <a:rPr lang="ru-RU" sz="1600" b="1" dirty="0">
                <a:latin typeface="Arial Narrow" panose="020B0606020202030204" pitchFamily="34" charset="0"/>
              </a:rPr>
              <a:t>Диспансерное наблюдение </a:t>
            </a:r>
            <a:r>
              <a:rPr lang="ru-RU" sz="1600" dirty="0">
                <a:latin typeface="Arial Narrow" panose="020B0606020202030204" pitchFamily="34" charset="0"/>
              </a:rPr>
              <a:t>- динамическое наблюдение (включая необходимое обследование) за состоянием здоровья пациентов с ССЗ, в т.ч. после хирургических методов </a:t>
            </a:r>
            <a:r>
              <a:rPr lang="ru-RU" sz="1600" dirty="0" err="1">
                <a:latin typeface="Arial Narrow" panose="020B0606020202030204" pitchFamily="34" charset="0"/>
              </a:rPr>
              <a:t>реваскуляризации</a:t>
            </a:r>
            <a:r>
              <a:rPr lang="ru-RU" sz="1600" dirty="0">
                <a:latin typeface="Arial Narrow" panose="020B0606020202030204" pitchFamily="34" charset="0"/>
              </a:rPr>
              <a:t> миокарда, в следующих </a:t>
            </a:r>
            <a:r>
              <a:rPr lang="ru-RU" sz="1600" b="1" i="1" dirty="0">
                <a:latin typeface="Arial Narrow" panose="020B0606020202030204" pitchFamily="34" charset="0"/>
              </a:rPr>
              <a:t>целях</a:t>
            </a:r>
            <a:r>
              <a:rPr lang="ru-RU" sz="1600" dirty="0">
                <a:latin typeface="Arial Narrow" panose="020B0606020202030204" pitchFamily="34" charset="0"/>
              </a:rPr>
              <a:t>: </a:t>
            </a:r>
          </a:p>
          <a:p>
            <a:pPr marL="465138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достижение стабилизации и улучшения клинического течения заболевания</a:t>
            </a:r>
          </a:p>
          <a:p>
            <a:pPr marL="465138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latin typeface="Arial Narrow" panose="020B0606020202030204" pitchFamily="34" charset="0"/>
              </a:rPr>
              <a:t>улучшение качества и продолжительности жизни больных</a:t>
            </a:r>
          </a:p>
          <a:p>
            <a:pPr marL="179388">
              <a:spcBef>
                <a:spcPts val="600"/>
              </a:spcBef>
            </a:pPr>
            <a:r>
              <a:rPr lang="ru-RU" sz="1600" b="1" i="1" dirty="0">
                <a:latin typeface="Arial Narrow" panose="020B0606020202030204" pitchFamily="34" charset="0"/>
              </a:rPr>
              <a:t>Задачи</a:t>
            </a:r>
            <a:r>
              <a:rPr lang="ru-RU" sz="1600" dirty="0">
                <a:latin typeface="Arial Narrow" panose="020B0606020202030204" pitchFamily="34" charset="0"/>
              </a:rPr>
              <a:t> ДН больных ССЗ:</a:t>
            </a:r>
          </a:p>
          <a:p>
            <a:pPr marL="358775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коррекция лечения (при необходимости), в т.ч. медикаментозной терапии;</a:t>
            </a:r>
          </a:p>
          <a:p>
            <a:pPr marL="358775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своевременное выявление осложнений и обострений ССЗ (в т.ч. </a:t>
            </a:r>
            <a:r>
              <a:rPr lang="ru-RU" sz="1600" dirty="0" err="1">
                <a:latin typeface="Arial Narrow" panose="020B0606020202030204" pitchFamily="34" charset="0"/>
              </a:rPr>
              <a:t>рестеноза</a:t>
            </a:r>
            <a:r>
              <a:rPr lang="ru-RU" sz="1600" dirty="0">
                <a:latin typeface="Arial Narrow" panose="020B0606020202030204" pitchFamily="34" charset="0"/>
              </a:rPr>
              <a:t>, тромбоза </a:t>
            </a:r>
            <a:r>
              <a:rPr lang="ru-RU" sz="1600" dirty="0" err="1">
                <a:latin typeface="Arial Narrow" panose="020B0606020202030204" pitchFamily="34" charset="0"/>
              </a:rPr>
              <a:t>стента</a:t>
            </a:r>
            <a:r>
              <a:rPr lang="ru-RU" sz="1600" dirty="0">
                <a:latin typeface="Arial Narrow" panose="020B0606020202030204" pitchFamily="34" charset="0"/>
              </a:rPr>
              <a:t>, шунта);</a:t>
            </a:r>
          </a:p>
          <a:p>
            <a:pPr marL="358775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направление больных (по показаниям) на высокотехнологичные методы диагностики и лечения (ВМП) в соответствии с Порядком ОМП больным с ССЗ;</a:t>
            </a:r>
          </a:p>
          <a:p>
            <a:pPr marL="358775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предупреждение и профилактика осложнений и обострений заболевания; </a:t>
            </a:r>
          </a:p>
          <a:p>
            <a:pPr marL="358775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осуществление медицинской реабилитации указанных лиц</a:t>
            </a:r>
          </a:p>
          <a:p>
            <a:pPr marL="358775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выявление в ходе обследований иных патологических состояний </a:t>
            </a:r>
          </a:p>
          <a:p>
            <a:pPr marL="358775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оценка клинического состояния, физической активности и др. показателей качества жизни пациента;</a:t>
            </a:r>
          </a:p>
          <a:p>
            <a:pPr marL="358775" indent="-17938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Arial Narrow" panose="020B0606020202030204" pitchFamily="34" charset="0"/>
              </a:rPr>
              <a:t>статистическая оценка частоты и причин неблагоприятного (летального) исхода.</a:t>
            </a:r>
          </a:p>
        </p:txBody>
      </p:sp>
    </p:spTree>
    <p:extLst>
      <p:ext uri="{BB962C8B-B14F-4D97-AF65-F5344CB8AC3E}">
        <p14:creationId xmlns:p14="http://schemas.microsoft.com/office/powerpoint/2010/main" val="3779746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6416" y="488189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C611CE-7164-4B68-82FD-F0599A83EDC7}"/>
              </a:ext>
            </a:extLst>
          </p:cNvPr>
          <p:cNvSpPr txBox="1"/>
          <p:nvPr/>
        </p:nvSpPr>
        <p:spPr>
          <a:xfrm>
            <a:off x="467544" y="11418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Категории пациентов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C025C8-6276-4FFC-B161-8E9064B020A5}"/>
              </a:ext>
            </a:extLst>
          </p:cNvPr>
          <p:cNvSpPr txBox="1"/>
          <p:nvPr/>
        </p:nvSpPr>
        <p:spPr>
          <a:xfrm>
            <a:off x="387694" y="483518"/>
            <a:ext cx="864096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180975">
              <a:spcBef>
                <a:spcPts val="600"/>
              </a:spcBef>
            </a:pP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Диспансерное наблюдение осуществляется в отношении следующих больных</a:t>
            </a:r>
            <a:r>
              <a:rPr lang="ru-RU" sz="1100" dirty="0">
                <a:latin typeface="Arial Narrow" panose="020B0606020202030204" pitchFamily="34" charset="0"/>
              </a:rPr>
              <a:t>*:</a:t>
            </a:r>
          </a:p>
          <a:p>
            <a:pPr marL="228600" indent="-228600">
              <a:buAutoNum type="arabicPeriod"/>
            </a:pPr>
            <a:r>
              <a:rPr lang="ru-RU" sz="1100" dirty="0" smtClean="0"/>
              <a:t>после оказание ВМП, включая кардиохирургические вмешательства (первое посещение через месяц после оказания ВМП, наблюдение в течение года – 1 раз в квартал), цель – профилактика осложнений, выявление рецидивов;</a:t>
            </a:r>
          </a:p>
          <a:p>
            <a:pPr marL="228600" indent="-228600">
              <a:buAutoNum type="arabicPeriod"/>
            </a:pPr>
            <a:r>
              <a:rPr lang="ru-RU" sz="1100" dirty="0" smtClean="0"/>
              <a:t> перенесших острый инфаркт миокарда  (ОИМ) (в течение 12 месяцев после оказания медицинской помощи в стационарных условиях медицинской организации), цель – решение вопроса о проведении </a:t>
            </a:r>
            <a:r>
              <a:rPr lang="ru-RU" sz="1100" dirty="0" err="1" smtClean="0"/>
              <a:t>коронароангиографии</a:t>
            </a:r>
            <a:r>
              <a:rPr lang="ru-RU" sz="1100" dirty="0" smtClean="0"/>
              <a:t> (КАГ) с целью выявления возможности проведения ВМП;</a:t>
            </a:r>
          </a:p>
          <a:p>
            <a:r>
              <a:rPr lang="ru-RU" sz="1100" dirty="0" smtClean="0"/>
              <a:t>3. перенесших инфаркт миокарда не имеющих срока давности, которым ранее не выполнялась КАГ (в течение года);</a:t>
            </a:r>
          </a:p>
          <a:p>
            <a:r>
              <a:rPr lang="ru-RU" sz="1100" dirty="0" smtClean="0"/>
              <a:t>4. с диагнозом ишемическая болезнь сердца (ИБС), стенокардия напряжения 1-4 функциональных классов в трудоспособном возрасте, не переносившим ОИМ, которым ранее не проводилась КАГ (на период трудоспособного возраста);</a:t>
            </a:r>
          </a:p>
          <a:p>
            <a:r>
              <a:rPr lang="ru-RU" sz="1100" dirty="0" smtClean="0"/>
              <a:t>5. с диагнозами ишемическая болезнь сердца (ИБС), стенокардия напряжения 3-4 функциональных классов в нетрудоспособном возрасте, не переносившим ОИМ, с целью выявления показаний к проведению ВМП;</a:t>
            </a:r>
          </a:p>
          <a:p>
            <a:r>
              <a:rPr lang="ru-RU" sz="1100" dirty="0" smtClean="0"/>
              <a:t>6.с нарушениями ритма и проводимости, в т.ч. с фибрилляцией предсердий, после стационарного лечения по поводу </a:t>
            </a:r>
            <a:r>
              <a:rPr lang="ru-RU" sz="1100" dirty="0" err="1" smtClean="0"/>
              <a:t>жизнеугрожающих</a:t>
            </a:r>
            <a:r>
              <a:rPr lang="ru-RU" sz="1100" dirty="0" smtClean="0"/>
              <a:t> форм нарушения сердечного ритма и проводимости, в том числе с имплантированным искусственным водителем ритма и </a:t>
            </a:r>
            <a:r>
              <a:rPr lang="ru-RU" sz="1100" dirty="0" err="1" smtClean="0"/>
              <a:t>кардиовертером-дефибриллятором</a:t>
            </a:r>
            <a:r>
              <a:rPr lang="ru-RU" sz="1100" dirty="0" smtClean="0"/>
              <a:t> (пожизненно);</a:t>
            </a:r>
          </a:p>
          <a:p>
            <a:r>
              <a:rPr lang="ru-RU" sz="1100" dirty="0" smtClean="0"/>
              <a:t>7. с артериальной гипертензией II-III степени, рефрактерной к лечению (пожизненно);</a:t>
            </a:r>
          </a:p>
          <a:p>
            <a:r>
              <a:rPr lang="ru-RU" sz="1100" dirty="0" smtClean="0"/>
              <a:t>8. с пороками сердца и крупных сосудов (длительность наблюдения определяется медицинскими показаниями);</a:t>
            </a:r>
          </a:p>
          <a:p>
            <a:r>
              <a:rPr lang="ru-RU" sz="1100" dirty="0" smtClean="0"/>
              <a:t>9. перенесших тромбоэмболию легочной артерии (в течение 12 месяцев после оказания медицинской помощи в стационарных условиях медицинских организаций);</a:t>
            </a:r>
          </a:p>
          <a:p>
            <a:r>
              <a:rPr lang="ru-RU" sz="1100" dirty="0" smtClean="0"/>
              <a:t>10. хронической сердечной недостаточностью IV функционального класса (пожизненно).</a:t>
            </a:r>
          </a:p>
          <a:p>
            <a:r>
              <a:rPr lang="ru-RU" sz="1100" dirty="0" smtClean="0"/>
              <a:t>11. с </a:t>
            </a:r>
            <a:r>
              <a:rPr lang="ru-RU" sz="1100" dirty="0" err="1" smtClean="0"/>
              <a:t>кардиомиопатиями</a:t>
            </a:r>
            <a:r>
              <a:rPr lang="ru-RU" sz="1100" dirty="0" smtClean="0"/>
              <a:t> </a:t>
            </a:r>
            <a:r>
              <a:rPr lang="ru-RU" sz="1100" dirty="0" err="1" smtClean="0"/>
              <a:t>с</a:t>
            </a:r>
            <a:r>
              <a:rPr lang="ru-RU" sz="1100" dirty="0" smtClean="0"/>
              <a:t> целью </a:t>
            </a:r>
            <a:r>
              <a:rPr lang="ru-RU" sz="1100" dirty="0" err="1" smtClean="0"/>
              <a:t>корекции</a:t>
            </a:r>
            <a:r>
              <a:rPr lang="ru-RU" sz="1100" dirty="0" smtClean="0"/>
              <a:t> консервативной терапии и определения показаний к оперативному лечению.</a:t>
            </a:r>
          </a:p>
          <a:p>
            <a:pPr marL="179387"/>
            <a:r>
              <a:rPr lang="ru-RU" sz="1100" dirty="0" smtClean="0">
                <a:latin typeface="Arial Narrow" panose="020B0606020202030204" pitchFamily="34" charset="0"/>
              </a:rPr>
              <a:t>______________________________</a:t>
            </a:r>
            <a:endParaRPr lang="ru-RU" sz="1100" dirty="0">
              <a:latin typeface="Arial Narrow" panose="020B0606020202030204" pitchFamily="34" charset="0"/>
            </a:endParaRPr>
          </a:p>
          <a:p>
            <a:pPr marL="179387"/>
            <a:r>
              <a:rPr lang="ru-RU" sz="1100" dirty="0">
                <a:latin typeface="Arial Narrow" panose="020B0606020202030204" pitchFamily="34" charset="0"/>
              </a:rPr>
              <a:t>* иные категории больных с ССЗ наблюдаются врачами-терапевтами участковыми, врачами общей практики (семейными врачами) и врачами-терапевтами участковыми цехового врачебного участка</a:t>
            </a:r>
          </a:p>
        </p:txBody>
      </p:sp>
    </p:spTree>
    <p:extLst>
      <p:ext uri="{BB962C8B-B14F-4D97-AF65-F5344CB8AC3E}">
        <p14:creationId xmlns:p14="http://schemas.microsoft.com/office/powerpoint/2010/main" val="344976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6416" y="488189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C611CE-7164-4B68-82FD-F0599A83EDC7}"/>
              </a:ext>
            </a:extLst>
          </p:cNvPr>
          <p:cNvSpPr txBox="1"/>
          <p:nvPr/>
        </p:nvSpPr>
        <p:spPr>
          <a:xfrm>
            <a:off x="467544" y="5147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Критерии эффективности ДН больных ССЗ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0BB327-8768-48BF-B38D-49DAFA83F2D7}"/>
              </a:ext>
            </a:extLst>
          </p:cNvPr>
          <p:cNvSpPr txBox="1"/>
          <p:nvPr/>
        </p:nvSpPr>
        <p:spPr>
          <a:xfrm>
            <a:off x="251520" y="357500"/>
            <a:ext cx="864096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снижение показателей смертности от болезней системы кровообращения находящихся под диспансерным наблюдением;</a:t>
            </a:r>
          </a:p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уменьшение </a:t>
            </a:r>
            <a:r>
              <a:rPr lang="ru-RU" sz="1600" dirty="0">
                <a:latin typeface="Arial Narrow" panose="020B0606020202030204" pitchFamily="34" charset="0"/>
              </a:rPr>
              <a:t>числа госпитализаций граждан, находящихся под диспансерным наблюдением, в том числе по экстренным медицинским показаниям, по поводу </a:t>
            </a:r>
            <a:r>
              <a:rPr lang="ru-RU" sz="1600" dirty="0" smtClean="0">
                <a:latin typeface="Arial Narrow" panose="020B0606020202030204" pitchFamily="34" charset="0"/>
              </a:rPr>
              <a:t>прогрессирования </a:t>
            </a:r>
            <a:r>
              <a:rPr lang="ru-RU" sz="1600" dirty="0">
                <a:latin typeface="Arial Narrow" panose="020B0606020202030204" pitchFamily="34" charset="0"/>
              </a:rPr>
              <a:t>и осложнений заболеваний;</a:t>
            </a:r>
          </a:p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снижение </a:t>
            </a:r>
            <a:r>
              <a:rPr lang="ru-RU" sz="1600" dirty="0">
                <a:latin typeface="Arial Narrow" panose="020B0606020202030204" pitchFamily="34" charset="0"/>
              </a:rPr>
              <a:t>числа вызовов скорой медицинской помощи и госпитализаций по экстренным медицинским </a:t>
            </a:r>
            <a:r>
              <a:rPr lang="ru-RU" sz="1600" dirty="0" smtClean="0">
                <a:latin typeface="Arial Narrow" panose="020B0606020202030204" pitchFamily="34" charset="0"/>
              </a:rPr>
              <a:t>показаниям, </a:t>
            </a:r>
            <a:r>
              <a:rPr lang="ru-RU" sz="1600" dirty="0">
                <a:latin typeface="Arial Narrow" panose="020B0606020202030204" pitchFamily="34" charset="0"/>
              </a:rPr>
              <a:t>находящегося под диспансерным наблюдением</a:t>
            </a:r>
            <a:r>
              <a:rPr lang="ru-RU" sz="1600" dirty="0" smtClean="0">
                <a:latin typeface="Arial Narrow" panose="020B0606020202030204" pitchFamily="34" charset="0"/>
              </a:rPr>
              <a:t>.</a:t>
            </a:r>
          </a:p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 отсутствие увеличения или сокращение числа случаев инвалидности граждан, находящихся под диспансерным наблюдением;</a:t>
            </a:r>
          </a:p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выполнение плановых показателей работы медицинских организаций, доведенных ОДН (направленных на ВМП, КАГ и др.)</a:t>
            </a:r>
          </a:p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Охват диспансерным наблюдением пациентов с БСК в 2020 г  - не менее 30%</a:t>
            </a:r>
          </a:p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Достижение целевых показателей :</a:t>
            </a:r>
          </a:p>
          <a:p>
            <a:pPr marL="815975" lvl="1" indent="-179388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 количество пациентов </a:t>
            </a:r>
            <a:r>
              <a:rPr lang="ru-RU" sz="1600" dirty="0" smtClean="0">
                <a:latin typeface="Arial Narrow" panose="020B0606020202030204" pitchFamily="34" charset="0"/>
              </a:rPr>
              <a:t>с ФП</a:t>
            </a:r>
            <a:r>
              <a:rPr lang="ru-RU" sz="1600" dirty="0" smtClean="0">
                <a:latin typeface="Arial Narrow" panose="020B0606020202030204" pitchFamily="34" charset="0"/>
              </a:rPr>
              <a:t>, получающих </a:t>
            </a:r>
            <a:r>
              <a:rPr lang="ru-RU" sz="1600" dirty="0" err="1" smtClean="0">
                <a:latin typeface="Arial Narrow" panose="020B0606020202030204" pitchFamily="34" charset="0"/>
              </a:rPr>
              <a:t>антикоагулянтную</a:t>
            </a:r>
            <a:r>
              <a:rPr lang="ru-RU" sz="1600" dirty="0" smtClean="0">
                <a:latin typeface="Arial Narrow" panose="020B0606020202030204" pitchFamily="34" charset="0"/>
              </a:rPr>
              <a:t> терапию – не менее 70%;</a:t>
            </a:r>
          </a:p>
          <a:p>
            <a:pPr marL="815975" lvl="1" indent="-179388">
              <a:spcBef>
                <a:spcPts val="600"/>
              </a:spcBef>
              <a:buFont typeface="+mj-lt"/>
              <a:buAutoNum type="arabicParenR"/>
            </a:pPr>
            <a:r>
              <a:rPr lang="ru-RU" sz="1600" dirty="0" smtClean="0">
                <a:latin typeface="Arial Narrow" panose="020B0606020202030204" pitchFamily="34" charset="0"/>
              </a:rPr>
              <a:t> целевых показателей АД и холестерина.</a:t>
            </a:r>
          </a:p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endParaRPr lang="ru-RU" sz="1600" dirty="0" smtClean="0">
              <a:latin typeface="Arial Narrow" panose="020B0606020202030204" pitchFamily="34" charset="0"/>
            </a:endParaRPr>
          </a:p>
          <a:p>
            <a:pPr marL="358775" indent="-179388">
              <a:spcBef>
                <a:spcPts val="600"/>
              </a:spcBef>
              <a:buFont typeface="+mj-lt"/>
              <a:buAutoNum type="arabicParenR"/>
            </a:pP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618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/>
              <a:t>Функции ОДН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1"/>
            <a:ext cx="8507288" cy="3394472"/>
          </a:xfrm>
        </p:spPr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ru-RU" sz="1600" dirty="0"/>
              <a:t>Исполнение федеральных и региональных целевых программ, национальных и региональных проектов, направленных на снижение смертности от сердечно-сосудистых заболеваний в Республике Мордовия.</a:t>
            </a:r>
          </a:p>
          <a:p>
            <a:pPr lvl="1">
              <a:buFont typeface="Wingdings" pitchFamily="2" charset="2"/>
              <a:buChar char="§"/>
            </a:pPr>
            <a:r>
              <a:rPr lang="ru-RU" sz="1600" dirty="0"/>
              <a:t>Раннее выявление, отбор и подготовка пациентов с сердечно-сосудистыми заболеваниями к оказанию специализированой помощи, в том числе ВМП, ежегодное прогнозирование и учет нуждающихся в ВМП,  учет пациентов, получивших ВМП по профилю «сердечно-сосудистая хирургия» в Республике Мордовия.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58215B-90FC-4C71-AEF3-71FB44F67590}"/>
              </a:ext>
            </a:extLst>
          </p:cNvPr>
          <p:cNvSpPr txBox="1"/>
          <p:nvPr/>
        </p:nvSpPr>
        <p:spPr>
          <a:xfrm>
            <a:off x="8316416" y="488189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8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78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Функции ОДН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00151"/>
            <a:ext cx="8435280" cy="3394472"/>
          </a:xfrm>
        </p:spPr>
        <p:txBody>
          <a:bodyPr/>
          <a:lstStyle/>
          <a:p>
            <a:pPr marL="377825" lvl="1">
              <a:buFont typeface="Wingdings" pitchFamily="2" charset="2"/>
              <a:buChar char="§"/>
            </a:pPr>
            <a:r>
              <a:rPr lang="ru-RU" sz="1400" dirty="0"/>
              <a:t>Проведение катамнестического наблюдения за пациентами, перенесшими оперативные вмешательства по профилю «сердечно-сосудистая хирургия» в течение года.</a:t>
            </a:r>
          </a:p>
          <a:p>
            <a:pPr marL="377825" lvl="1">
              <a:buFont typeface="Wingdings" pitchFamily="2" charset="2"/>
              <a:buChar char="§"/>
            </a:pPr>
            <a:r>
              <a:rPr lang="ru-RU" sz="1400" dirty="0"/>
              <a:t>Организационно-методическое руководство, оценка качества и эффективности работы в медицинских организациях Республики Мордовия, по профилактике, диагностике, лечению, реабилитации и диспансерному наблюдению больных с сердечно-сосудистыми заболеваниями, в том числе скорой медицинской помощи, санаторного и амбулаторно-поликлинического звена, в </a:t>
            </a:r>
            <a:r>
              <a:rPr lang="ru-RU" sz="1400" dirty="0" err="1"/>
              <a:t>т.ч</a:t>
            </a:r>
            <a:r>
              <a:rPr lang="ru-RU" sz="1400" dirty="0"/>
              <a:t>. по раннему выявлению и отбору в медицинских организациях Республики Мордовия больных с заболеваниями сердечно-сосудистой системы, нуждающихся в оказании </a:t>
            </a:r>
            <a:r>
              <a:rPr lang="ru-RU" sz="1400" dirty="0" err="1"/>
              <a:t>специализированой</a:t>
            </a:r>
            <a:r>
              <a:rPr lang="ru-RU" sz="1400" dirty="0"/>
              <a:t>, в том числе и высокотехнологичной медицинской помощи, ежегодное прогнозирование и учет числа нуждающихся и  получивших высокотехнологичную медицинскую помощь по поводу заболеваний сердечно-сосудистой системы в Республике Мордовия.</a:t>
            </a:r>
          </a:p>
          <a:p>
            <a:pPr marL="377825" lvl="1">
              <a:buFont typeface="Wingdings" pitchFamily="2" charset="2"/>
              <a:buChar char="§"/>
            </a:pPr>
            <a:r>
              <a:rPr lang="ru-RU" sz="1400" dirty="0" err="1"/>
              <a:t>Мониторирование</a:t>
            </a:r>
            <a:r>
              <a:rPr lang="ru-RU" sz="1400" dirty="0"/>
              <a:t> и анализ основных медико-статистических показателей заболеваемости, инвалидности и смертности (</a:t>
            </a:r>
            <a:r>
              <a:rPr lang="ru-RU" sz="1400" dirty="0" err="1"/>
              <a:t>догоспитальной</a:t>
            </a:r>
            <a:r>
              <a:rPr lang="ru-RU" sz="1400" dirty="0"/>
              <a:t> и госпитальной) от сердечно-сосудистых заболеваний в Республике Мордовия.</a:t>
            </a:r>
          </a:p>
          <a:p>
            <a:pPr marL="92075" indent="0"/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3AC0C0-9D7D-47CB-87AF-E899AF97C9BB}"/>
              </a:ext>
            </a:extLst>
          </p:cNvPr>
          <p:cNvSpPr txBox="1"/>
          <p:nvPr/>
        </p:nvSpPr>
        <p:spPr>
          <a:xfrm>
            <a:off x="8100392" y="488189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10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7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/>
              <a:t>Функции ОДН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9582"/>
            <a:ext cx="8928992" cy="3822308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1600" dirty="0"/>
              <a:t>Координация организационно-методической помощи по профилактике, диагностике  и </a:t>
            </a:r>
            <a:r>
              <a:rPr lang="ru-RU" sz="1600" dirty="0" smtClean="0"/>
              <a:t> лечению </a:t>
            </a:r>
            <a:r>
              <a:rPr lang="ru-RU" sz="1600" dirty="0"/>
              <a:t>пациентов с сердечно-сосудистыми заболеваниями в Республике  </a:t>
            </a:r>
            <a:r>
              <a:rPr lang="ru-RU" sz="1600" dirty="0" smtClean="0"/>
              <a:t>Мордовия</a:t>
            </a:r>
            <a:r>
              <a:rPr lang="ru-RU" sz="1600" dirty="0"/>
              <a:t>,   проведение клинико-эпидемиологического анализа данных заболеваний, оценка ведения учетной и отчетной документации, сведений, предоставляемых в соответствии  с законодательством РФ.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1600" dirty="0"/>
              <a:t>Проведение информационно-консультативной работы по современным вопросам профилактики, диагностики и лечения сердечно-сосудистых заболеваний с врачами первичного звена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подразделениями медицинских организаций, оказывающих медицинскую помощь по профилю «сердечно-сосудистая хирургия» и «кардиология».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ru-RU" sz="1600" dirty="0"/>
              <a:t>Организация и проведение телемедицинских консультаций </a:t>
            </a:r>
          </a:p>
          <a:p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1B19D0-EF7E-4452-B921-332286288F2D}"/>
              </a:ext>
            </a:extLst>
          </p:cNvPr>
          <p:cNvSpPr txBox="1"/>
          <p:nvPr/>
        </p:nvSpPr>
        <p:spPr>
          <a:xfrm>
            <a:off x="8100392" y="488189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11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72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44408" y="4909072"/>
            <a:ext cx="9361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Слайд 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12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C611CE-7164-4B68-82FD-F0599A83EDC7}"/>
              </a:ext>
            </a:extLst>
          </p:cNvPr>
          <p:cNvSpPr txBox="1"/>
          <p:nvPr/>
        </p:nvSpPr>
        <p:spPr>
          <a:xfrm>
            <a:off x="467544" y="12347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Маршрутизация больных ССЗ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E53D68F-76D5-416D-B916-B27941AC6865}"/>
              </a:ext>
            </a:extLst>
          </p:cNvPr>
          <p:cNvSpPr txBox="1"/>
          <p:nvPr/>
        </p:nvSpPr>
        <p:spPr>
          <a:xfrm>
            <a:off x="755575" y="502974"/>
            <a:ext cx="2502501" cy="13542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первичного звена</a:t>
            </a:r>
          </a:p>
          <a:p>
            <a:pPr marL="285750" indent="-201613">
              <a:buFontTx/>
              <a:buChar char="-"/>
            </a:pPr>
            <a:r>
              <a:rPr lang="ru-RU" sz="1600" dirty="0"/>
              <a:t>ВМП</a:t>
            </a:r>
          </a:p>
          <a:p>
            <a:pPr marL="285750" indent="-201613">
              <a:buFontTx/>
              <a:buChar char="-"/>
            </a:pPr>
            <a:r>
              <a:rPr lang="ru-RU" sz="1600" dirty="0"/>
              <a:t>СКАГ</a:t>
            </a:r>
          </a:p>
          <a:p>
            <a:pPr marL="285750" indent="-201613">
              <a:buFontTx/>
              <a:buChar char="-"/>
            </a:pPr>
            <a:r>
              <a:rPr lang="ru-RU" sz="1600" dirty="0"/>
              <a:t>диспансерное наблюдение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1223B20-3EBE-47BE-9671-196659147F60}"/>
              </a:ext>
            </a:extLst>
          </p:cNvPr>
          <p:cNvSpPr txBox="1"/>
          <p:nvPr/>
        </p:nvSpPr>
        <p:spPr>
          <a:xfrm>
            <a:off x="3581457" y="492810"/>
            <a:ext cx="2611378" cy="14157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Клинические МО </a:t>
            </a:r>
            <a:r>
              <a:rPr lang="ru-RU" dirty="0" err="1"/>
              <a:t>г.Саранск</a:t>
            </a:r>
            <a:r>
              <a:rPr lang="ru-RU" dirty="0"/>
              <a:t> и районов </a:t>
            </a:r>
          </a:p>
          <a:p>
            <a:r>
              <a:rPr lang="ru-RU" dirty="0"/>
              <a:t>Республики Мордовия</a:t>
            </a:r>
          </a:p>
          <a:p>
            <a:pPr marL="263525" indent="-179388">
              <a:buFontTx/>
              <a:buChar char="-"/>
            </a:pPr>
            <a:r>
              <a:rPr lang="ru-RU" sz="1600" dirty="0"/>
              <a:t>ВМП</a:t>
            </a:r>
          </a:p>
          <a:p>
            <a:pPr marL="263525" indent="-179388">
              <a:buFontTx/>
              <a:buChar char="-"/>
            </a:pPr>
            <a:r>
              <a:rPr lang="ru-RU" sz="1600" dirty="0"/>
              <a:t>СКАГ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6E444A-12E7-4E3C-8BE1-5B4097FE10E3}"/>
              </a:ext>
            </a:extLst>
          </p:cNvPr>
          <p:cNvSpPr txBox="1"/>
          <p:nvPr/>
        </p:nvSpPr>
        <p:spPr>
          <a:xfrm>
            <a:off x="6516216" y="492810"/>
            <a:ext cx="1584174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СМП</a:t>
            </a:r>
          </a:p>
          <a:p>
            <a:pPr marL="285750" indent="-201613">
              <a:buFontTx/>
              <a:buChar char="-"/>
            </a:pPr>
            <a:r>
              <a:rPr lang="ru-RU" sz="1600" dirty="0"/>
              <a:t>экстренные состояния (ОКС)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479BC15E-D469-44D4-BCCC-B6F6729DF258}"/>
              </a:ext>
            </a:extLst>
          </p:cNvPr>
          <p:cNvCxnSpPr>
            <a:cxnSpLocks/>
          </p:cNvCxnSpPr>
          <p:nvPr/>
        </p:nvCxnSpPr>
        <p:spPr>
          <a:xfrm>
            <a:off x="2195736" y="1857191"/>
            <a:ext cx="72008" cy="17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4AD7D5F2-8752-417A-ACB3-688A205E400C}"/>
              </a:ext>
            </a:extLst>
          </p:cNvPr>
          <p:cNvCxnSpPr>
            <a:cxnSpLocks/>
          </p:cNvCxnSpPr>
          <p:nvPr/>
        </p:nvCxnSpPr>
        <p:spPr>
          <a:xfrm flipH="1">
            <a:off x="6325598" y="1652197"/>
            <a:ext cx="390568" cy="384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04C51AB3-F60C-45D0-BE1E-F5212574567E}"/>
              </a:ext>
            </a:extLst>
          </p:cNvPr>
          <p:cNvCxnSpPr>
            <a:cxnSpLocks/>
          </p:cNvCxnSpPr>
          <p:nvPr/>
        </p:nvCxnSpPr>
        <p:spPr>
          <a:xfrm>
            <a:off x="4355976" y="1908582"/>
            <a:ext cx="0" cy="156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6599288A-B746-4C8B-8066-0862B92683EB}"/>
              </a:ext>
            </a:extLst>
          </p:cNvPr>
          <p:cNvGrpSpPr/>
          <p:nvPr/>
        </p:nvGrpSpPr>
        <p:grpSpPr>
          <a:xfrm>
            <a:off x="705592" y="2085692"/>
            <a:ext cx="7898856" cy="2862322"/>
            <a:chOff x="705592" y="1971585"/>
            <a:chExt cx="7898856" cy="286232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95F963F-4A8D-403C-BF9E-6E1C463655DD}"/>
                </a:ext>
              </a:extLst>
            </p:cNvPr>
            <p:cNvSpPr txBox="1"/>
            <p:nvPr/>
          </p:nvSpPr>
          <p:spPr>
            <a:xfrm>
              <a:off x="705592" y="1971585"/>
              <a:ext cx="7898856" cy="286232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u="sng" dirty="0"/>
                <a:t>РСЦ</a:t>
              </a:r>
              <a:r>
                <a:rPr lang="en-US" u="sng" dirty="0"/>
                <a:t> N2</a:t>
              </a:r>
              <a:r>
                <a:rPr lang="ru-RU" u="sng" dirty="0"/>
                <a:t> МРЦКБ</a:t>
              </a:r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  <a:p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FE6C66A-64AC-4E0D-88B3-9995CD7D0A4E}"/>
                </a:ext>
              </a:extLst>
            </p:cNvPr>
            <p:cNvSpPr txBox="1"/>
            <p:nvPr/>
          </p:nvSpPr>
          <p:spPr>
            <a:xfrm>
              <a:off x="3540161" y="2571750"/>
              <a:ext cx="4898247" cy="20313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u="sng" dirty="0">
                  <a:latin typeface="Arial Narrow" panose="020B0606020202030204" pitchFamily="34" charset="0"/>
                </a:rPr>
                <a:t>Отделение ДН</a:t>
              </a:r>
            </a:p>
            <a:p>
              <a:r>
                <a:rPr lang="ru-RU" sz="1600" dirty="0">
                  <a:latin typeface="Arial Narrow" panose="020B0606020202030204" pitchFamily="34" charset="0"/>
                </a:rPr>
                <a:t>(на базе Консультативной поликлиники)</a:t>
              </a:r>
            </a:p>
            <a:p>
              <a:endParaRPr lang="ru-RU" dirty="0">
                <a:latin typeface="Arial Narrow" panose="020B0606020202030204" pitchFamily="34" charset="0"/>
              </a:endParaRPr>
            </a:p>
            <a:p>
              <a:endParaRPr lang="ru-RU" dirty="0">
                <a:latin typeface="Arial Narrow" panose="020B0606020202030204" pitchFamily="34" charset="0"/>
              </a:endParaRPr>
            </a:p>
            <a:p>
              <a:endParaRPr lang="ru-RU" dirty="0">
                <a:latin typeface="Arial Narrow" panose="020B0606020202030204" pitchFamily="34" charset="0"/>
              </a:endParaRPr>
            </a:p>
            <a:p>
              <a:endParaRPr lang="ru-RU" dirty="0">
                <a:latin typeface="Arial Narrow" panose="020B0606020202030204" pitchFamily="34" charset="0"/>
              </a:endParaRPr>
            </a:p>
            <a:p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9F3077C-1C15-43C3-9B63-06CCBEEDD090}"/>
                </a:ext>
              </a:extLst>
            </p:cNvPr>
            <p:cNvSpPr txBox="1"/>
            <p:nvPr/>
          </p:nvSpPr>
          <p:spPr>
            <a:xfrm>
              <a:off x="5197966" y="3302034"/>
              <a:ext cx="3118450" cy="110799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>
                  <a:latin typeface="Arial Narrow" panose="020B0606020202030204" pitchFamily="34" charset="0"/>
                </a:rPr>
                <a:t>Кабинет катамнеза</a:t>
              </a:r>
            </a:p>
            <a:p>
              <a:pPr marL="285750" indent="-201613">
                <a:buFontTx/>
                <a:buChar char="-"/>
              </a:pPr>
              <a:r>
                <a:rPr lang="ru-RU" sz="1600" dirty="0">
                  <a:latin typeface="Arial Narrow" panose="020B0606020202030204" pitchFamily="34" charset="0"/>
                </a:rPr>
                <a:t>телефонные опросы</a:t>
              </a:r>
            </a:p>
            <a:p>
              <a:pPr marL="285750" indent="-201613">
                <a:buFontTx/>
                <a:buChar char="-"/>
              </a:pPr>
              <a:r>
                <a:rPr lang="ru-RU" sz="1600" dirty="0">
                  <a:latin typeface="Arial Narrow" panose="020B0606020202030204" pitchFamily="34" charset="0"/>
                </a:rPr>
                <a:t>повторный приём (1, 6, 12 мес.)</a:t>
              </a:r>
            </a:p>
            <a:p>
              <a:pPr marL="285750" indent="-201613">
                <a:buFontTx/>
                <a:buChar char="-"/>
              </a:pPr>
              <a:r>
                <a:rPr lang="ru-RU" sz="1600" dirty="0">
                  <a:latin typeface="Arial Narrow" panose="020B0606020202030204" pitchFamily="34" charset="0"/>
                </a:rPr>
                <a:t>направление в КД (в т.ч. на ВМП)</a:t>
              </a:r>
            </a:p>
          </p:txBody>
        </p:sp>
        <p:cxnSp>
          <p:nvCxnSpPr>
            <p:cNvPr id="23" name="Соединитель: уступ 22">
              <a:extLst>
                <a:ext uri="{FF2B5EF4-FFF2-40B4-BE49-F238E27FC236}">
                  <a16:creationId xmlns:a16="http://schemas.microsoft.com/office/drawing/2014/main" xmlns="" id="{DB22C5D3-74BA-4ABC-8005-D2AE75942910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4171319" y="2163727"/>
              <a:ext cx="1817966" cy="40802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C0ACF71-789E-46DF-B92F-BD2025387EFE}"/>
                </a:ext>
              </a:extLst>
            </p:cNvPr>
            <p:cNvSpPr txBox="1"/>
            <p:nvPr/>
          </p:nvSpPr>
          <p:spPr>
            <a:xfrm>
              <a:off x="935595" y="2571750"/>
              <a:ext cx="176419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u="sng" dirty="0">
                  <a:latin typeface="Arial Narrow" panose="020B0606020202030204" pitchFamily="34" charset="0"/>
                </a:rPr>
                <a:t>Кардиохирургия 1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8511053-A3FF-430E-AAA8-85D94F89F3EA}"/>
                </a:ext>
              </a:extLst>
            </p:cNvPr>
            <p:cNvSpPr txBox="1"/>
            <p:nvPr/>
          </p:nvSpPr>
          <p:spPr>
            <a:xfrm>
              <a:off x="935595" y="3041730"/>
              <a:ext cx="176419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u="sng" dirty="0">
                  <a:latin typeface="Arial Narrow" panose="020B0606020202030204" pitchFamily="34" charset="0"/>
                </a:rPr>
                <a:t>Кардиохирургия 2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E0E2EF8-A4FD-4935-89D1-ACA7737D5F63}"/>
                </a:ext>
              </a:extLst>
            </p:cNvPr>
            <p:cNvSpPr txBox="1"/>
            <p:nvPr/>
          </p:nvSpPr>
          <p:spPr>
            <a:xfrm>
              <a:off x="935595" y="3521770"/>
              <a:ext cx="176419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u="sng" dirty="0">
                  <a:latin typeface="Arial Narrow" panose="020B0606020202030204" pitchFamily="34" charset="0"/>
                </a:rPr>
                <a:t>Кардиология 1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8CEDE527-FB80-4BAA-A602-E1BBFE63E713}"/>
                </a:ext>
              </a:extLst>
            </p:cNvPr>
            <p:cNvSpPr txBox="1"/>
            <p:nvPr/>
          </p:nvSpPr>
          <p:spPr>
            <a:xfrm>
              <a:off x="935595" y="3991750"/>
              <a:ext cx="1764197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u="sng" dirty="0">
                  <a:latin typeface="Arial Narrow" panose="020B0606020202030204" pitchFamily="34" charset="0"/>
                </a:rPr>
                <a:t>Кардиология 2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7B913BD-F918-40D5-8424-9BA629E44092}"/>
                </a:ext>
              </a:extLst>
            </p:cNvPr>
            <p:cNvSpPr txBox="1"/>
            <p:nvPr/>
          </p:nvSpPr>
          <p:spPr>
            <a:xfrm>
              <a:off x="3685662" y="3302034"/>
              <a:ext cx="1296144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dirty="0">
                  <a:latin typeface="Arial Narrow" panose="020B0606020202030204" pitchFamily="34" charset="0"/>
                </a:rPr>
                <a:t>Кардиологи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xmlns="" id="{09AD3007-E2C0-466A-A7D9-6E5820AAC402}"/>
                </a:ext>
              </a:extLst>
            </p:cNvPr>
            <p:cNvCxnSpPr/>
            <p:nvPr/>
          </p:nvCxnSpPr>
          <p:spPr>
            <a:xfrm>
              <a:off x="827584" y="2340917"/>
              <a:ext cx="0" cy="1967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xmlns="" id="{378732DE-6C98-4905-A436-9638E6F35A19}"/>
                </a:ext>
              </a:extLst>
            </p:cNvPr>
            <p:cNvCxnSpPr/>
            <p:nvPr/>
          </p:nvCxnSpPr>
          <p:spPr>
            <a:xfrm>
              <a:off x="827584" y="4308221"/>
              <a:ext cx="1080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xmlns="" id="{9B0FF8D3-2129-4039-96F4-296EBF52BEED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4" y="3795886"/>
              <a:ext cx="1080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xmlns="" id="{88FBE713-83CA-4694-ACD9-9D012B964E9F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4" y="3302034"/>
              <a:ext cx="1080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56C9823E-1050-43B6-9B10-E469F76B6B23}"/>
                </a:ext>
              </a:extLst>
            </p:cNvPr>
            <p:cNvCxnSpPr>
              <a:cxnSpLocks/>
            </p:cNvCxnSpPr>
            <p:nvPr/>
          </p:nvCxnSpPr>
          <p:spPr>
            <a:xfrm>
              <a:off x="827584" y="2859782"/>
              <a:ext cx="1080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Соединитель: уступ 46">
              <a:extLst>
                <a:ext uri="{FF2B5EF4-FFF2-40B4-BE49-F238E27FC236}">
                  <a16:creationId xmlns:a16="http://schemas.microsoft.com/office/drawing/2014/main" xmlns="" id="{BEEEE6BD-E83D-45A4-BEF0-9E8096EDBEE6}"/>
                </a:ext>
              </a:extLst>
            </p:cNvPr>
            <p:cNvCxnSpPr>
              <a:cxnSpLocks/>
              <a:stCxn id="20" idx="1"/>
            </p:cNvCxnSpPr>
            <p:nvPr/>
          </p:nvCxnSpPr>
          <p:spPr>
            <a:xfrm rot="10800000">
              <a:off x="3069377" y="2351081"/>
              <a:ext cx="470784" cy="123633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Соединитель: уступ 57">
            <a:extLst>
              <a:ext uri="{FF2B5EF4-FFF2-40B4-BE49-F238E27FC236}">
                <a16:creationId xmlns:a16="http://schemas.microsoft.com/office/drawing/2014/main" xmlns="" id="{A471F2D9-7F87-4FC5-80BE-75F283A8A051}"/>
              </a:ext>
            </a:extLst>
          </p:cNvPr>
          <p:cNvCxnSpPr>
            <a:cxnSpLocks/>
            <a:stCxn id="20" idx="2"/>
            <a:endCxn id="7" idx="1"/>
          </p:cNvCxnSpPr>
          <p:nvPr/>
        </p:nvCxnSpPr>
        <p:spPr>
          <a:xfrm rot="5400000" flipH="1">
            <a:off x="1603880" y="331778"/>
            <a:ext cx="3537099" cy="5233710"/>
          </a:xfrm>
          <a:prstGeom prst="bentConnector4">
            <a:avLst>
              <a:gd name="adj1" fmla="val -6463"/>
              <a:gd name="adj2" fmla="val 104368"/>
            </a:avLst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CEDE527-FB80-4BAA-A602-E1BBFE63E713}"/>
              </a:ext>
            </a:extLst>
          </p:cNvPr>
          <p:cNvSpPr txBox="1"/>
          <p:nvPr/>
        </p:nvSpPr>
        <p:spPr>
          <a:xfrm>
            <a:off x="881589" y="4563282"/>
            <a:ext cx="18182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u="sng" dirty="0">
                <a:latin typeface="Arial Narrow" panose="020B0606020202030204" pitchFamily="34" charset="0"/>
              </a:rPr>
              <a:t>Кардиология 3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6" name="Соединительная линия уступом 5"/>
          <p:cNvCxnSpPr>
            <a:endCxn id="27" idx="1"/>
          </p:cNvCxnSpPr>
          <p:nvPr/>
        </p:nvCxnSpPr>
        <p:spPr>
          <a:xfrm rot="16200000" flipH="1">
            <a:off x="691776" y="4558135"/>
            <a:ext cx="325620" cy="5400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231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3329</TotalTime>
  <Words>1070</Words>
  <Application>Microsoft Office PowerPoint</Application>
  <PresentationFormat>Экран (16:9)</PresentationFormat>
  <Paragraphs>213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Contents Slide Master</vt:lpstr>
      <vt:lpstr>2_Тема Office</vt:lpstr>
      <vt:lpstr>1_Contents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 ОДН </vt:lpstr>
      <vt:lpstr>Функции ОДН</vt:lpstr>
      <vt:lpstr>Функции ОДН</vt:lpstr>
      <vt:lpstr>Презентация PowerPoint</vt:lpstr>
      <vt:lpstr>Обеспеченность районов Республики Мордовия кардиологами (амбулаторно)</vt:lpstr>
      <vt:lpstr>Маршрутизация больных с ССЗ из районов в РСЦ N2 МРЦКБ</vt:lpstr>
      <vt:lpstr>1) В каждом из районов довести охват населения ДН до 40%  2) Обязательное предоставление данных из районов в РСЦ N2 МРЦКБ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деятельности неврологического отделения ГБУЗ РМ "Республиканская клиническая  больница" по лечению больных с острыми нарушениями мозгового кровообращения за 9 месяцев 2014 года</dc:title>
  <dc:creator>Ксения</dc:creator>
  <cp:lastModifiedBy>1</cp:lastModifiedBy>
  <cp:revision>522</cp:revision>
  <cp:lastPrinted>2020-01-31T04:30:04Z</cp:lastPrinted>
  <dcterms:created xsi:type="dcterms:W3CDTF">2014-11-25T07:59:00Z</dcterms:created>
  <dcterms:modified xsi:type="dcterms:W3CDTF">2020-01-31T07:47:08Z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