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89" r:id="rId3"/>
    <p:sldId id="360" r:id="rId4"/>
    <p:sldId id="362" r:id="rId5"/>
    <p:sldId id="364" r:id="rId6"/>
    <p:sldId id="384" r:id="rId7"/>
    <p:sldId id="367" r:id="rId8"/>
    <p:sldId id="366" r:id="rId9"/>
    <p:sldId id="369" r:id="rId10"/>
    <p:sldId id="371" r:id="rId11"/>
    <p:sldId id="383" r:id="rId12"/>
    <p:sldId id="373" r:id="rId13"/>
    <p:sldId id="375" r:id="rId14"/>
    <p:sldId id="377" r:id="rId15"/>
    <p:sldId id="379" r:id="rId16"/>
    <p:sldId id="381" r:id="rId17"/>
    <p:sldId id="267" r:id="rId18"/>
  </p:sldIdLst>
  <p:sldSz cx="9144000" cy="5143500" type="screen16x9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4EFACA-80FF-496A-955C-5CACFD0BDDF7}">
          <p14:sldIdLst>
            <p14:sldId id="289"/>
            <p14:sldId id="360"/>
            <p14:sldId id="362"/>
            <p14:sldId id="364"/>
            <p14:sldId id="384"/>
            <p14:sldId id="367"/>
            <p14:sldId id="366"/>
            <p14:sldId id="369"/>
            <p14:sldId id="371"/>
            <p14:sldId id="383"/>
            <p14:sldId id="373"/>
            <p14:sldId id="375"/>
            <p14:sldId id="377"/>
            <p14:sldId id="379"/>
            <p14:sldId id="381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672" autoAdjust="0"/>
  </p:normalViewPr>
  <p:slideViewPr>
    <p:cSldViewPr>
      <p:cViewPr>
        <p:scale>
          <a:sx n="92" d="100"/>
          <a:sy n="92" d="100"/>
        </p:scale>
        <p:origin x="-474" y="-840"/>
      </p:cViewPr>
      <p:guideLst>
        <p:guide orient="horz" pos="1624"/>
        <p:guide pos="2876"/>
      </p:guideLst>
    </p:cSldViewPr>
  </p:slideViewPr>
  <p:outlineViewPr>
    <p:cViewPr>
      <p:scale>
        <a:sx n="33" d="100"/>
        <a:sy n="33" d="100"/>
      </p:scale>
      <p:origin x="0" y="13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2123C-9A39-480A-A3DB-AD6DA85303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AF6B7-0179-487D-A23C-1AA28139D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2FDA7-09BB-4D00-B513-742ADD8C8F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4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5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9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</a:t>
            </a:r>
            <a:r>
              <a:rPr lang="ru-RU" baseline="0" dirty="0" smtClean="0"/>
              <a:t> 10 88 «Об утверждении схемы маршрутизации пациентов с ОКС»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2FDA7-09BB-4D00-B513-742ADD8C8F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0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6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80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4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80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4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9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6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6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267496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1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-1" fmla="*/ 612939 w 5941531"/>
              <a:gd name="connsiteY0-2" fmla="*/ 0 h 2088000"/>
              <a:gd name="connsiteX1-3" fmla="*/ 5941531 w 5941531"/>
              <a:gd name="connsiteY1-4" fmla="*/ 0 h 2088000"/>
              <a:gd name="connsiteX2-5" fmla="*/ 5941531 w 5941531"/>
              <a:gd name="connsiteY2-6" fmla="*/ 2088000 h 2088000"/>
              <a:gd name="connsiteX3-7" fmla="*/ 612939 w 5941531"/>
              <a:gd name="connsiteY3-8" fmla="*/ 2088000 h 2088000"/>
              <a:gd name="connsiteX4-9" fmla="*/ 0 w 5941531"/>
              <a:gd name="connsiteY4-10" fmla="*/ 1047929 h 2088000"/>
              <a:gd name="connsiteX5" fmla="*/ 612939 w 5941531"/>
              <a:gd name="connsiteY5" fmla="*/ 0 h 2088000"/>
              <a:gd name="connsiteX0-11" fmla="*/ 612939 w 5941531"/>
              <a:gd name="connsiteY0-12" fmla="*/ 0 h 2088000"/>
              <a:gd name="connsiteX1-13" fmla="*/ 5941531 w 5941531"/>
              <a:gd name="connsiteY1-14" fmla="*/ 0 h 2088000"/>
              <a:gd name="connsiteX2-15" fmla="*/ 5941531 w 5941531"/>
              <a:gd name="connsiteY2-16" fmla="*/ 2088000 h 2088000"/>
              <a:gd name="connsiteX3-17" fmla="*/ 612939 w 5941531"/>
              <a:gd name="connsiteY3-18" fmla="*/ 2088000 h 2088000"/>
              <a:gd name="connsiteX4-19" fmla="*/ 0 w 5941531"/>
              <a:gd name="connsiteY4-20" fmla="*/ 1047929 h 2088000"/>
              <a:gd name="connsiteX5-21" fmla="*/ 612939 w 5941531"/>
              <a:gd name="connsiteY5-22" fmla="*/ 0 h 2088000"/>
              <a:gd name="connsiteX0-23" fmla="*/ 612939 w 5941531"/>
              <a:gd name="connsiteY0-24" fmla="*/ 0 h 2088000"/>
              <a:gd name="connsiteX1-25" fmla="*/ 5941531 w 5941531"/>
              <a:gd name="connsiteY1-26" fmla="*/ 0 h 2088000"/>
              <a:gd name="connsiteX2-27" fmla="*/ 5941531 w 5941531"/>
              <a:gd name="connsiteY2-28" fmla="*/ 2088000 h 2088000"/>
              <a:gd name="connsiteX3-29" fmla="*/ 612939 w 5941531"/>
              <a:gd name="connsiteY3-30" fmla="*/ 2088000 h 2088000"/>
              <a:gd name="connsiteX4-31" fmla="*/ 0 w 5941531"/>
              <a:gd name="connsiteY4-32" fmla="*/ 1047929 h 2088000"/>
              <a:gd name="connsiteX5-33" fmla="*/ 612939 w 5941531"/>
              <a:gd name="connsiteY5-34" fmla="*/ 0 h 2088000"/>
              <a:gd name="connsiteX0-35" fmla="*/ 612939 w 5941531"/>
              <a:gd name="connsiteY0-36" fmla="*/ 0 h 2088000"/>
              <a:gd name="connsiteX1-37" fmla="*/ 5941531 w 5941531"/>
              <a:gd name="connsiteY1-38" fmla="*/ 0 h 2088000"/>
              <a:gd name="connsiteX2-39" fmla="*/ 5941531 w 5941531"/>
              <a:gd name="connsiteY2-40" fmla="*/ 2088000 h 2088000"/>
              <a:gd name="connsiteX3-41" fmla="*/ 612939 w 5941531"/>
              <a:gd name="connsiteY3-42" fmla="*/ 2088000 h 2088000"/>
              <a:gd name="connsiteX4-43" fmla="*/ 0 w 5941531"/>
              <a:gd name="connsiteY4-44" fmla="*/ 1047929 h 2088000"/>
              <a:gd name="connsiteX5-45" fmla="*/ 612939 w 5941531"/>
              <a:gd name="connsiteY5-46" fmla="*/ 0 h 2088000"/>
              <a:gd name="connsiteX0-47" fmla="*/ 612939 w 5941531"/>
              <a:gd name="connsiteY0-48" fmla="*/ 0 h 2088000"/>
              <a:gd name="connsiteX1-49" fmla="*/ 5941531 w 5941531"/>
              <a:gd name="connsiteY1-50" fmla="*/ 0 h 2088000"/>
              <a:gd name="connsiteX2-51" fmla="*/ 5941531 w 5941531"/>
              <a:gd name="connsiteY2-52" fmla="*/ 2088000 h 2088000"/>
              <a:gd name="connsiteX3-53" fmla="*/ 612939 w 5941531"/>
              <a:gd name="connsiteY3-54" fmla="*/ 2088000 h 2088000"/>
              <a:gd name="connsiteX4-55" fmla="*/ 0 w 5941531"/>
              <a:gd name="connsiteY4-56" fmla="*/ 1047929 h 2088000"/>
              <a:gd name="connsiteX5-57" fmla="*/ 612939 w 5941531"/>
              <a:gd name="connsiteY5-58" fmla="*/ 0 h 208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-1" fmla="*/ 612939 w 5941531"/>
              <a:gd name="connsiteY0-2" fmla="*/ 0 h 2088000"/>
              <a:gd name="connsiteX1-3" fmla="*/ 5941531 w 5941531"/>
              <a:gd name="connsiteY1-4" fmla="*/ 0 h 2088000"/>
              <a:gd name="connsiteX2-5" fmla="*/ 5941531 w 5941531"/>
              <a:gd name="connsiteY2-6" fmla="*/ 2088000 h 2088000"/>
              <a:gd name="connsiteX3-7" fmla="*/ 612939 w 5941531"/>
              <a:gd name="connsiteY3-8" fmla="*/ 2088000 h 2088000"/>
              <a:gd name="connsiteX4-9" fmla="*/ 0 w 5941531"/>
              <a:gd name="connsiteY4-10" fmla="*/ 1047929 h 2088000"/>
              <a:gd name="connsiteX5" fmla="*/ 612939 w 5941531"/>
              <a:gd name="connsiteY5" fmla="*/ 0 h 2088000"/>
              <a:gd name="connsiteX0-11" fmla="*/ 612939 w 5941531"/>
              <a:gd name="connsiteY0-12" fmla="*/ 0 h 2088000"/>
              <a:gd name="connsiteX1-13" fmla="*/ 5941531 w 5941531"/>
              <a:gd name="connsiteY1-14" fmla="*/ 0 h 2088000"/>
              <a:gd name="connsiteX2-15" fmla="*/ 5941531 w 5941531"/>
              <a:gd name="connsiteY2-16" fmla="*/ 2088000 h 2088000"/>
              <a:gd name="connsiteX3-17" fmla="*/ 612939 w 5941531"/>
              <a:gd name="connsiteY3-18" fmla="*/ 2088000 h 2088000"/>
              <a:gd name="connsiteX4-19" fmla="*/ 0 w 5941531"/>
              <a:gd name="connsiteY4-20" fmla="*/ 1047929 h 2088000"/>
              <a:gd name="connsiteX5-21" fmla="*/ 612939 w 5941531"/>
              <a:gd name="connsiteY5-22" fmla="*/ 0 h 2088000"/>
              <a:gd name="connsiteX0-23" fmla="*/ 612939 w 5941531"/>
              <a:gd name="connsiteY0-24" fmla="*/ 0 h 2088000"/>
              <a:gd name="connsiteX1-25" fmla="*/ 5941531 w 5941531"/>
              <a:gd name="connsiteY1-26" fmla="*/ 0 h 2088000"/>
              <a:gd name="connsiteX2-27" fmla="*/ 5941531 w 5941531"/>
              <a:gd name="connsiteY2-28" fmla="*/ 2088000 h 2088000"/>
              <a:gd name="connsiteX3-29" fmla="*/ 612939 w 5941531"/>
              <a:gd name="connsiteY3-30" fmla="*/ 2088000 h 2088000"/>
              <a:gd name="connsiteX4-31" fmla="*/ 0 w 5941531"/>
              <a:gd name="connsiteY4-32" fmla="*/ 1047929 h 2088000"/>
              <a:gd name="connsiteX5-33" fmla="*/ 612939 w 5941531"/>
              <a:gd name="connsiteY5-34" fmla="*/ 0 h 2088000"/>
              <a:gd name="connsiteX0-35" fmla="*/ 612939 w 5941531"/>
              <a:gd name="connsiteY0-36" fmla="*/ 0 h 2088000"/>
              <a:gd name="connsiteX1-37" fmla="*/ 5941531 w 5941531"/>
              <a:gd name="connsiteY1-38" fmla="*/ 0 h 2088000"/>
              <a:gd name="connsiteX2-39" fmla="*/ 5941531 w 5941531"/>
              <a:gd name="connsiteY2-40" fmla="*/ 2088000 h 2088000"/>
              <a:gd name="connsiteX3-41" fmla="*/ 612939 w 5941531"/>
              <a:gd name="connsiteY3-42" fmla="*/ 2088000 h 2088000"/>
              <a:gd name="connsiteX4-43" fmla="*/ 0 w 5941531"/>
              <a:gd name="connsiteY4-44" fmla="*/ 1047929 h 2088000"/>
              <a:gd name="connsiteX5-45" fmla="*/ 612939 w 5941531"/>
              <a:gd name="connsiteY5-46" fmla="*/ 0 h 2088000"/>
              <a:gd name="connsiteX0-47" fmla="*/ 612939 w 5941531"/>
              <a:gd name="connsiteY0-48" fmla="*/ 0 h 2088000"/>
              <a:gd name="connsiteX1-49" fmla="*/ 5941531 w 5941531"/>
              <a:gd name="connsiteY1-50" fmla="*/ 0 h 2088000"/>
              <a:gd name="connsiteX2-51" fmla="*/ 5941531 w 5941531"/>
              <a:gd name="connsiteY2-52" fmla="*/ 2088000 h 2088000"/>
              <a:gd name="connsiteX3-53" fmla="*/ 612939 w 5941531"/>
              <a:gd name="connsiteY3-54" fmla="*/ 2088000 h 2088000"/>
              <a:gd name="connsiteX4-55" fmla="*/ 0 w 5941531"/>
              <a:gd name="connsiteY4-56" fmla="*/ 1047929 h 2088000"/>
              <a:gd name="connsiteX5-57" fmla="*/ 612939 w 5941531"/>
              <a:gd name="connsiteY5-58" fmla="*/ 0 h 208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66" y="1327229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22914" y="1463546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8" y="1095376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67" y="1491632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6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96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4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56" y="1238208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7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F70094-D538-4309-ACD3-5E039CC3FC5F}" type="datetimeFigureOut">
              <a:rPr lang="ru-RU" smtClean="0">
                <a:solidFill>
                  <a:prstClr val="black"/>
                </a:solidFill>
              </a:rPr>
              <a:pPr/>
              <a:t>31.01.2020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3906C5-8AE5-48A0-85BC-628C12AA88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F70094-D538-4309-ACD3-5E039CC3FC5F}" type="datetimeFigureOut">
              <a:rPr lang="ru-RU" smtClean="0">
                <a:solidFill>
                  <a:prstClr val="black"/>
                </a:solidFill>
              </a:rPr>
              <a:pPr/>
              <a:t>31.01.2020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3906C5-8AE5-48A0-85BC-628C12AA88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F70094-D538-4309-ACD3-5E039CC3FC5F}" type="datetimeFigureOut">
              <a:rPr lang="ru-RU" smtClean="0">
                <a:solidFill>
                  <a:prstClr val="black"/>
                </a:solidFill>
              </a:rPr>
              <a:pPr/>
              <a:t>31.01.2020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3906C5-8AE5-48A0-85BC-628C12AA88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/>
          <p:cNvSpPr/>
          <p:nvPr userDrawn="1"/>
        </p:nvSpPr>
        <p:spPr bwMode="auto">
          <a:xfrm>
            <a:off x="14" y="1949"/>
            <a:ext cx="8761863" cy="5141553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: Shape 20"/>
          <p:cNvSpPr/>
          <p:nvPr userDrawn="1"/>
        </p:nvSpPr>
        <p:spPr bwMode="auto">
          <a:xfrm rot="213804">
            <a:off x="-14378" y="82205"/>
            <a:ext cx="9056997" cy="1538673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: Shape 9"/>
          <p:cNvSpPr/>
          <p:nvPr userDrawn="1"/>
        </p:nvSpPr>
        <p:spPr bwMode="auto">
          <a:xfrm>
            <a:off x="-2" y="0"/>
            <a:ext cx="9144002" cy="51435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: Shape 29"/>
          <p:cNvSpPr/>
          <p:nvPr userDrawn="1"/>
        </p:nvSpPr>
        <p:spPr>
          <a:xfrm>
            <a:off x="256812" y="0"/>
            <a:ext cx="1338235" cy="51435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lIns="68580" tIns="34290" rIns="68580" bIns="34290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6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55" y="4368489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/>
          <p:nvPr/>
        </p:nvSpPr>
        <p:spPr>
          <a:xfrm>
            <a:off x="323552" y="1239602"/>
            <a:ext cx="3796443" cy="1188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prstClr val="white"/>
              </a:solidFill>
              <a:latin typeface="Raleway" pitchFamily="34" charset="-52"/>
            </a:endParaRPr>
          </a:p>
          <a:p>
            <a:r>
              <a:rPr lang="ru-RU" sz="4800" b="1" dirty="0" smtClean="0">
                <a:solidFill>
                  <a:prstClr val="white">
                    <a:lumMod val="95000"/>
                  </a:prstClr>
                </a:solidFill>
                <a:latin typeface="Raleway" pitchFamily="34" charset="-52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prstClr val="white">
                    <a:lumMod val="95000"/>
                  </a:prstClr>
                </a:solidFill>
                <a:latin typeface="Raleway" pitchFamily="34" charset="-52"/>
                <a:cs typeface="Arial" panose="020B0604020202020204" pitchFamily="34" charset="0"/>
              </a:rPr>
            </a:br>
            <a:endParaRPr lang="ru-RU" sz="8000" dirty="0">
              <a:solidFill>
                <a:prstClr val="white">
                  <a:lumMod val="95000"/>
                </a:prstClr>
              </a:solidFill>
              <a:latin typeface="Raleway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40568" y="1851983"/>
            <a:ext cx="55745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Маршрутизация больных с ОКС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+mj-lt"/>
              <a:cs typeface="Arial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Raleway" pitchFamily="34" charset="-52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Raleway" pitchFamily="34" charset="-52"/>
              </a:rPr>
            </a:br>
            <a:endParaRPr lang="ru-RU" dirty="0">
              <a:solidFill>
                <a:schemeClr val="bg1"/>
              </a:solidFill>
              <a:latin typeface="Raleway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52" y="4299942"/>
            <a:ext cx="341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+mj-lt"/>
              </a:rPr>
              <a:t>Докладчик: главный кардиолог МЗ РМ     </a:t>
            </a:r>
            <a:r>
              <a:rPr lang="ru-RU" sz="1600" i="1" dirty="0" err="1" smtClean="0">
                <a:solidFill>
                  <a:schemeClr val="bg1"/>
                </a:solidFill>
                <a:latin typeface="+mj-lt"/>
              </a:rPr>
              <a:t>Маркиянова</a:t>
            </a:r>
            <a:r>
              <a:rPr lang="ru-RU" sz="1600" i="1" smtClean="0">
                <a:solidFill>
                  <a:schemeClr val="bg1"/>
                </a:solidFill>
                <a:latin typeface="+mj-lt"/>
              </a:rPr>
              <a:t> С.С.</a:t>
            </a:r>
            <a:endParaRPr lang="ru-RU" sz="16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Неотложная терапия: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00151"/>
            <a:ext cx="8424936" cy="33944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dk1"/>
                </a:solidFill>
                <a:cs typeface="Times New Roman" pitchFamily="18" charset="0"/>
              </a:rPr>
              <a:t>Устранить </a:t>
            </a: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болевой синдром: морфин по 2-4 мг в/в до эффекта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О2 4-8 л/мин для насыщения О2</a:t>
            </a:r>
            <a:r>
              <a:rPr lang="en-US" sz="2000" dirty="0">
                <a:solidFill>
                  <a:schemeClr val="dk1"/>
                </a:solidFill>
                <a:cs typeface="Times New Roman" pitchFamily="18" charset="0"/>
              </a:rPr>
              <a:t>&gt;</a:t>
            </a: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90%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Аспирин ( если не дали раннее) 250мг разжевать или в/в 500 мг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 err="1">
                <a:solidFill>
                  <a:schemeClr val="dk1"/>
                </a:solidFill>
                <a:cs typeface="Times New Roman" pitchFamily="18" charset="0"/>
              </a:rPr>
              <a:t>Клопидогрел</a:t>
            </a: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 300 мг , при возрасте старше 75 лет – 75 мг.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Нитроглицерин в/в при АД </a:t>
            </a:r>
            <a:r>
              <a:rPr lang="en-US" sz="2000" dirty="0">
                <a:solidFill>
                  <a:schemeClr val="dk1"/>
                </a:solidFill>
                <a:cs typeface="Times New Roman" pitchFamily="18" charset="0"/>
              </a:rPr>
              <a:t>&gt; </a:t>
            </a: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90, если есть боль, острый застой в легких, высокое АД.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НФГ ( гепарин 60ЕД/кг) в/в </a:t>
            </a:r>
            <a:r>
              <a:rPr lang="ru-RU" sz="2000" dirty="0" err="1">
                <a:solidFill>
                  <a:schemeClr val="dk1"/>
                </a:solidFill>
                <a:cs typeface="Times New Roman" pitchFamily="18" charset="0"/>
              </a:rPr>
              <a:t>струйно</a:t>
            </a: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, но не более 4000 ЕД.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Решение вопроса о ТЛТ или первичном ЧКВ.</a:t>
            </a:r>
          </a:p>
        </p:txBody>
      </p:sp>
    </p:spTree>
    <p:extLst>
      <p:ext uri="{BB962C8B-B14F-4D97-AF65-F5344CB8AC3E}">
        <p14:creationId xmlns:p14="http://schemas.microsoft.com/office/powerpoint/2010/main" val="15342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ТЛТ или Первичное ЧКВ.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00151"/>
            <a:ext cx="8424936" cy="33944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Проводятся в первые 12 часов от начала развития болевого синдрома.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Если время от  первого контакта медицинского работника с больным, до доставки его в РСЦ составляет не более 120 мин, проводится Первичное ЧКВ ( все пациенты из </a:t>
            </a:r>
            <a:r>
              <a:rPr lang="ru-RU" sz="1800" dirty="0" err="1">
                <a:solidFill>
                  <a:schemeClr val="dk1"/>
                </a:solidFill>
                <a:cs typeface="Times New Roman" pitchFamily="18" charset="0"/>
              </a:rPr>
              <a:t>из</a:t>
            </a: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cs typeface="Times New Roman" pitchFamily="18" charset="0"/>
              </a:rPr>
              <a:t>г.о</a:t>
            </a: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. Саранск, Ромодановского, </a:t>
            </a:r>
            <a:r>
              <a:rPr lang="ru-RU" sz="1800" dirty="0" err="1">
                <a:solidFill>
                  <a:schemeClr val="dk1"/>
                </a:solidFill>
                <a:cs typeface="Times New Roman" pitchFamily="18" charset="0"/>
              </a:rPr>
              <a:t>Кочкуровского</a:t>
            </a: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dk1"/>
                </a:solidFill>
                <a:cs typeface="Times New Roman" pitchFamily="18" charset="0"/>
              </a:rPr>
              <a:t>Лямбирского</a:t>
            </a: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dk1"/>
                </a:solidFill>
                <a:cs typeface="Times New Roman" pitchFamily="18" charset="0"/>
              </a:rPr>
              <a:t>Старошайговского</a:t>
            </a: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dk1"/>
                </a:solidFill>
                <a:cs typeface="Times New Roman" pitchFamily="18" charset="0"/>
              </a:rPr>
              <a:t>Ичалковского</a:t>
            </a: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,  </a:t>
            </a:r>
            <a:r>
              <a:rPr lang="ru-RU" sz="1800" dirty="0" err="1">
                <a:solidFill>
                  <a:schemeClr val="dk1"/>
                </a:solidFill>
                <a:cs typeface="Times New Roman" pitchFamily="18" charset="0"/>
              </a:rPr>
              <a:t>Большеигнатовского</a:t>
            </a: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 муниципальных районов ). Врачи ( фельдшера) БСМП оповещают приемное отделение РСЦ о транспортировке больного с ОКС с подъемом сегмента </a:t>
            </a:r>
            <a:r>
              <a:rPr lang="en-US" sz="1800" dirty="0" smtClean="0">
                <a:solidFill>
                  <a:schemeClr val="dk1"/>
                </a:solidFill>
                <a:cs typeface="Times New Roman" pitchFamily="18" charset="0"/>
              </a:rPr>
              <a:t>ST</a:t>
            </a:r>
            <a:r>
              <a:rPr lang="ru-RU" sz="1800" dirty="0" smtClean="0">
                <a:solidFill>
                  <a:schemeClr val="dk1"/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и указывают предполагаемое время доставки ( не более 90 мин).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Если вышеуказанное время превышает 120 мин -проводится ТЛТ</a:t>
            </a:r>
          </a:p>
        </p:txBody>
      </p:sp>
    </p:spTree>
    <p:extLst>
      <p:ext uri="{BB962C8B-B14F-4D97-AF65-F5344CB8AC3E}">
        <p14:creationId xmlns:p14="http://schemas.microsoft.com/office/powerpoint/2010/main" val="42120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Перевод пациентов с ОКС из ПСО и из МО,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находящихся </a:t>
            </a:r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в зоне ответственности ПСО: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Пациенты переводятся в РСЦ после телефонной консультации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с зав. приемным отделением РСЦ Бакулиной Ольгой Александровной в рабочие дни с 8:00 до 16:00, кроме субботы и воскресенья.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В рабочие дни с 16:00 до 8:00 , а также в выходные и праздничные дни круглосуточно – по согласованию с дежурным кардиологом РСЦ.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Контакт. Телефон 8(8342) 76 00 04</a:t>
            </a:r>
          </a:p>
        </p:txBody>
      </p:sp>
    </p:spTree>
    <p:extLst>
      <p:ext uri="{BB962C8B-B14F-4D97-AF65-F5344CB8AC3E}">
        <p14:creationId xmlns:p14="http://schemas.microsoft.com/office/powerpoint/2010/main" val="12295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7614"/>
            <a:ext cx="8208912" cy="34563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0" algn="just" fontAlgn="t">
              <a:buNone/>
            </a:pPr>
            <a:r>
              <a:rPr lang="ru-RU" sz="2000" b="1" i="1" dirty="0">
                <a:solidFill>
                  <a:schemeClr val="dk1"/>
                </a:solidFill>
                <a:cs typeface="Times New Roman" pitchFamily="18" charset="0"/>
              </a:rPr>
              <a:t>С ОКС с подъемом сегмента </a:t>
            </a:r>
            <a:r>
              <a:rPr lang="en-US" sz="2000" b="1" i="1" dirty="0">
                <a:solidFill>
                  <a:schemeClr val="dk1"/>
                </a:solidFill>
                <a:cs typeface="Times New Roman" pitchFamily="18" charset="0"/>
              </a:rPr>
              <a:t>ST</a:t>
            </a:r>
            <a:r>
              <a:rPr lang="ru-RU" sz="2000" b="1" i="1" dirty="0">
                <a:solidFill>
                  <a:schemeClr val="dk1"/>
                </a:solidFill>
                <a:cs typeface="Times New Roman" pitchFamily="18" charset="0"/>
              </a:rPr>
              <a:t>:</a:t>
            </a:r>
          </a:p>
          <a:p>
            <a:pPr marL="571500" lvl="1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при неэффективной ТЛТ и/или сохраняющейся ишемии миокарда, остром застое в малом круге кровообращения, шоке, электрической нестабильности миокарда -незамедлительно;</a:t>
            </a:r>
          </a:p>
          <a:p>
            <a:pPr marL="571500" lvl="1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 при условии успешно проведенного </a:t>
            </a:r>
            <a:r>
              <a:rPr lang="ru-RU" sz="1800" dirty="0" err="1">
                <a:solidFill>
                  <a:schemeClr val="dk1"/>
                </a:solidFill>
                <a:cs typeface="Times New Roman" pitchFamily="18" charset="0"/>
              </a:rPr>
              <a:t>тромболизиса</a:t>
            </a: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 в течение 3-24 часов от момента проведения ТЛТ;</a:t>
            </a:r>
          </a:p>
          <a:p>
            <a:pPr marL="571500" lvl="1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 без проведения ТЛТ -  в период до 24 часов от начала болевого синдрома.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endParaRPr lang="ru-RU" sz="2400" dirty="0">
              <a:solidFill>
                <a:schemeClr val="dk1"/>
              </a:solidFill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35837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Перевод пациентов с ОКС из ПСО и из МО, </a:t>
            </a:r>
            <a:b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находящихся в зоне ответственности ПСО:</a:t>
            </a:r>
            <a:endParaRPr lang="ru-RU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435280" cy="38198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0" algn="just" fontAlgn="t">
              <a:buNone/>
            </a:pPr>
            <a:r>
              <a:rPr lang="ru-RU" sz="2000" b="1" i="1" dirty="0">
                <a:solidFill>
                  <a:schemeClr val="dk1"/>
                </a:solidFill>
                <a:cs typeface="Times New Roman" pitchFamily="18" charset="0"/>
              </a:rPr>
              <a:t>Пациенты с ОКС без подъема сегмента </a:t>
            </a:r>
            <a:r>
              <a:rPr lang="en-US" sz="2000" b="1" i="1" dirty="0">
                <a:solidFill>
                  <a:schemeClr val="dk1"/>
                </a:solidFill>
                <a:cs typeface="Times New Roman" pitchFamily="18" charset="0"/>
              </a:rPr>
              <a:t>ST</a:t>
            </a:r>
            <a:endParaRPr lang="ru-RU" sz="2000" b="1" i="1" dirty="0">
              <a:solidFill>
                <a:schemeClr val="dk1"/>
              </a:solidFill>
              <a:cs typeface="Times New Roman" pitchFamily="18" charset="0"/>
            </a:endParaRP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в течение 2-24 часов от момента поступления в ПСО :</a:t>
            </a:r>
          </a:p>
          <a:p>
            <a:pPr marL="571500" lvl="1" indent="366713" algn="just" fontAlgn="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dk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dk1"/>
                </a:solidFill>
                <a:cs typeface="Times New Roman" pitchFamily="18" charset="0"/>
              </a:rPr>
              <a:t>при наличии у пациента подъема уровня сердечного </a:t>
            </a:r>
            <a:r>
              <a:rPr lang="ru-RU" sz="1600" dirty="0" err="1">
                <a:solidFill>
                  <a:schemeClr val="dk1"/>
                </a:solidFill>
                <a:cs typeface="Times New Roman" pitchFamily="18" charset="0"/>
              </a:rPr>
              <a:t>тропонина</a:t>
            </a:r>
            <a:r>
              <a:rPr lang="ru-RU" sz="1600" dirty="0">
                <a:solidFill>
                  <a:schemeClr val="dk1"/>
                </a:solidFill>
                <a:cs typeface="Times New Roman" pitchFamily="18" charset="0"/>
              </a:rPr>
              <a:t>, соответствующего ИМ и /или динамических изменений сегмента </a:t>
            </a:r>
            <a:r>
              <a:rPr lang="en-US" sz="1600" dirty="0">
                <a:solidFill>
                  <a:schemeClr val="dk1"/>
                </a:solidFill>
                <a:cs typeface="Times New Roman" pitchFamily="18" charset="0"/>
              </a:rPr>
              <a:t>ST </a:t>
            </a:r>
            <a:r>
              <a:rPr lang="ru-RU" sz="1600" dirty="0">
                <a:solidFill>
                  <a:schemeClr val="dk1"/>
                </a:solidFill>
                <a:cs typeface="Times New Roman" pitchFamily="18" charset="0"/>
              </a:rPr>
              <a:t>или зубца Т (с симптомами или без них), риска по шкале </a:t>
            </a:r>
            <a:r>
              <a:rPr lang="en-US" sz="1600" dirty="0">
                <a:solidFill>
                  <a:schemeClr val="dk1"/>
                </a:solidFill>
                <a:cs typeface="Times New Roman" pitchFamily="18" charset="0"/>
              </a:rPr>
              <a:t>GRACE </a:t>
            </a:r>
            <a:r>
              <a:rPr lang="ru-RU" sz="1600" dirty="0">
                <a:solidFill>
                  <a:schemeClr val="dk1"/>
                </a:solidFill>
                <a:cs typeface="Times New Roman" pitchFamily="18" charset="0"/>
              </a:rPr>
              <a:t>выше 140 баллов;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в течение 24-72 часов от момента поступления в ПСО: </a:t>
            </a:r>
          </a:p>
          <a:p>
            <a:pPr marL="571500" lvl="1" indent="366713" algn="just" fontAlgn="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dk1"/>
                </a:solidFill>
                <a:cs typeface="Times New Roman" pitchFamily="18" charset="0"/>
              </a:rPr>
              <a:t>при </a:t>
            </a:r>
            <a:r>
              <a:rPr lang="ru-RU" sz="1600" dirty="0">
                <a:solidFill>
                  <a:schemeClr val="dk1"/>
                </a:solidFill>
                <a:cs typeface="Times New Roman" pitchFamily="18" charset="0"/>
              </a:rPr>
              <a:t>наличии у пациента следующих критериев: сопутствующий сахарный диабет, ранняя постинфарктная стенокардия, наличие в анамнезе проведенного КШ, ЧКВ за последние 12 месяцев, риска по шкале </a:t>
            </a:r>
            <a:r>
              <a:rPr lang="en-US" sz="1600" dirty="0">
                <a:solidFill>
                  <a:schemeClr val="dk1"/>
                </a:solidFill>
                <a:cs typeface="Times New Roman" pitchFamily="18" charset="0"/>
              </a:rPr>
              <a:t>GRACE </a:t>
            </a:r>
            <a:r>
              <a:rPr lang="ru-RU" sz="1600" dirty="0">
                <a:solidFill>
                  <a:schemeClr val="dk1"/>
                </a:solidFill>
                <a:cs typeface="Times New Roman" pitchFamily="18" charset="0"/>
              </a:rPr>
              <a:t>от 109 до 140 баллов, повторении болевого синдрома или эпизодов  ишемии при не инвазивном обследовании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Перевод пациентов с ОКС из ПСО и из МО,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находящихся </a:t>
            </a:r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в зоне ответственности ПСО:</a:t>
            </a:r>
          </a:p>
        </p:txBody>
      </p:sp>
    </p:spTree>
    <p:extLst>
      <p:ext uri="{BB962C8B-B14F-4D97-AF65-F5344CB8AC3E}">
        <p14:creationId xmlns:p14="http://schemas.microsoft.com/office/powerpoint/2010/main" val="16965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4553"/>
            <a:ext cx="8229600" cy="1296144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Переводу в РСЦ №2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не</a:t>
            </a:r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подлежат пациенты с любой формой ОКС, находящиеся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366713" algn="just" fontAlgn="t">
              <a:buFont typeface="Wingdings" pitchFamily="2" charset="2"/>
              <a:buChar char="Ø"/>
            </a:pPr>
            <a:endParaRPr lang="ru-RU" sz="1800" dirty="0">
              <a:solidFill>
                <a:schemeClr val="dk1"/>
              </a:solidFill>
              <a:cs typeface="Times New Roman" pitchFamily="18" charset="0"/>
            </a:endParaRP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 в коме </a:t>
            </a:r>
            <a:r>
              <a:rPr lang="en-US" sz="1800" dirty="0">
                <a:solidFill>
                  <a:schemeClr val="dk1"/>
                </a:solidFill>
                <a:cs typeface="Times New Roman" pitchFamily="18" charset="0"/>
              </a:rPr>
              <a:t>IV</a:t>
            </a: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 степени;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 в терминальной стадии хронических соматических и онкологических заболеваний;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800" dirty="0">
                <a:solidFill>
                  <a:schemeClr val="dk1"/>
                </a:solidFill>
                <a:cs typeface="Times New Roman" pitchFamily="18" charset="0"/>
              </a:rPr>
              <a:t> при отказе от проведения инвазивных диагностических и лечебных процедур (КАГ+ЧКВ). </a:t>
            </a:r>
          </a:p>
        </p:txBody>
      </p:sp>
    </p:spTree>
    <p:extLst>
      <p:ext uri="{BB962C8B-B14F-4D97-AF65-F5344CB8AC3E}">
        <p14:creationId xmlns:p14="http://schemas.microsoft.com/office/powerpoint/2010/main" val="99106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86263" y="-6634"/>
            <a:ext cx="8744092" cy="5208701"/>
          </a:xfrm>
          <a:prstGeom prst="ellips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07554" y="784377"/>
            <a:ext cx="5544616" cy="3728500"/>
          </a:xfrm>
          <a:prstGeom prst="ellips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726468"/>
            <a:ext cx="216973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Краснослободская межрайонная больница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9818" y="720105"/>
            <a:ext cx="2344714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Комсомольская межрайонная больница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21460" y="3807291"/>
            <a:ext cx="2546125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Республиканская клиническая больница им.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С.В.Каткова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85953" y="2230875"/>
            <a:ext cx="151216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РКБ №4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сб)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34718" y="2237225"/>
            <a:ext cx="1728820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ГБУЗ РМ МРЦКБ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(пн,ср,чт,пт,вс)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41433" y="3776977"/>
            <a:ext cx="233546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Рузаевская межрайонная больница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4380" y="340123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27696"/>
                </a:solidFill>
                <a:effectLst>
                  <a:outerShdw blurRad="12700" dist="38100" dir="2700000" algn="tl" rotWithShape="0">
                    <a:srgbClr val="02769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ПСО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93417" y="4431596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27696"/>
                </a:solidFill>
                <a:effectLst>
                  <a:outerShdw blurRad="12700" dist="38100" dir="2700000" algn="tl" rotWithShape="0">
                    <a:srgbClr val="02769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ПСО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27460" y="1163408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Чамзинский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28388" y="440332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Дубенский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1666" y="48117"/>
            <a:ext cx="2512784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Большеберезниковский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31832" y="1547029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Ардатовский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27460" y="784377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Атяшеский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42422" y="4462793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Инсарский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27239" y="3626341"/>
            <a:ext cx="1512168" cy="3960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Кадошкинский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5722" y="4044198"/>
            <a:ext cx="1512168" cy="3942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Рузаевский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0151" y="88892"/>
            <a:ext cx="2339752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Краснослободский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район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7069" y="372713"/>
            <a:ext cx="1512168" cy="3847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Атюрьевский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6234" y="716899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Ельниковский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-20941" y="3953345"/>
            <a:ext cx="1512168" cy="4191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Лямбирский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-23935" y="4405537"/>
            <a:ext cx="1523962" cy="378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Кочкуровский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338438" y="4738116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г.о.Саранск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-109631" y="4805365"/>
            <a:ext cx="2184027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Большеигнатовский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-28849" y="3598894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Ичалковский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-29073" y="3260759"/>
            <a:ext cx="1570295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Старошайговский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-9" y="1483037"/>
            <a:ext cx="156831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Темниковский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-22738" y="1838099"/>
            <a:ext cx="1591047" cy="404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Теньгушевский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-24122" y="2259582"/>
            <a:ext cx="1631677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Зубово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-Полянский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-12471" y="2607020"/>
            <a:ext cx="1620025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Ковылкинский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9" name="Овал 38"/>
          <p:cNvSpPr/>
          <p:nvPr/>
        </p:nvSpPr>
        <p:spPr>
          <a:xfrm>
            <a:off x="2398209" y="1563371"/>
            <a:ext cx="3888432" cy="2141331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7966494">
            <a:off x="5468287" y="1733923"/>
            <a:ext cx="774768" cy="323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18371015">
            <a:off x="2632073" y="3294098"/>
            <a:ext cx="849589" cy="267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13777249">
            <a:off x="5513654" y="3255296"/>
            <a:ext cx="828783" cy="276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3217641">
            <a:off x="2669353" y="1732001"/>
            <a:ext cx="661094" cy="30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7210316" y="573990"/>
            <a:ext cx="386309" cy="10112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10800000">
            <a:off x="7210317" y="3753008"/>
            <a:ext cx="424682" cy="10112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1531575" y="437665"/>
            <a:ext cx="435776" cy="10112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1453951" y="3729210"/>
            <a:ext cx="337384" cy="10112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97522" y="2249283"/>
            <a:ext cx="137155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Временные задержки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6237634" y="2425089"/>
            <a:ext cx="559889" cy="35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8169080" y="2772321"/>
            <a:ext cx="638186" cy="37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елка вправо 46"/>
          <p:cNvSpPr/>
          <p:nvPr/>
        </p:nvSpPr>
        <p:spPr>
          <a:xfrm>
            <a:off x="1592100" y="2016486"/>
            <a:ext cx="892180" cy="10112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4822199" y="2244723"/>
            <a:ext cx="1641960" cy="109816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noFill/>
            <a:prstDash val="solid"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-1" y="-45128"/>
            <a:ext cx="1230839" cy="17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495817" y="2166189"/>
            <a:ext cx="1641960" cy="11282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noFill/>
            <a:prstDash val="solid"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5000" rIns="90000" bIns="45000" anchorCtr="0" compatLnSpc="0"/>
          <a:lstStyle/>
          <a:p>
            <a:pPr lvl="0" algn="ctr" hangingPunct="0">
              <a:lnSpc>
                <a:spcPct val="90000"/>
              </a:lnSpc>
            </a:pPr>
            <a:endParaRPr lang="ru-RU" b="1" dirty="0" smtClean="0">
              <a:solidFill>
                <a:srgbClr val="FFFFFF"/>
              </a:solidFill>
              <a:latin typeface="Calibri" pitchFamily="18"/>
              <a:ea typeface="DejaVu Sans" pitchFamily="2"/>
              <a:cs typeface="DejaVu Sans" pitchFamily="2"/>
            </a:endParaRPr>
          </a:p>
          <a:p>
            <a:pPr lvl="0" algn="ctr" hangingPunct="0">
              <a:lnSpc>
                <a:spcPct val="90000"/>
              </a:lnSpc>
            </a:pPr>
            <a:r>
              <a:rPr lang="ru-RU" b="1" dirty="0" smtClean="0"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Пациент</a:t>
            </a:r>
            <a:endParaRPr lang="ru-RU" b="1" dirty="0">
              <a:solidFill>
                <a:srgbClr val="FFFFFF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1962591" y="63390"/>
            <a:ext cx="5552828" cy="5331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Действующая маршрутизация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пациентов 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ОКС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194926" y="4371950"/>
            <a:ext cx="3040140" cy="720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1F386D"/>
                </a:solidFill>
                <a:latin typeface="Calibri" pitchFamily="18"/>
                <a:ea typeface="DejaVu Sans" pitchFamily="2"/>
                <a:cs typeface="DejaVu Sans" pitchFamily="2"/>
              </a:rPr>
              <a:t>Время симптом – баллон  - факт 252 мин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dirty="0" smtClean="0">
                <a:solidFill>
                  <a:srgbClr val="1F386D"/>
                </a:solidFill>
                <a:latin typeface="Calibri" pitchFamily="18"/>
                <a:ea typeface="DejaVu Sans" pitchFamily="2"/>
                <a:cs typeface="DejaVu Sans" pitchFamily="2"/>
              </a:rPr>
              <a:t>(индикатор – не более 130 мин)</a:t>
            </a:r>
            <a:endParaRPr lang="ru-RU" sz="1100" b="1" i="0" u="none" strike="noStrike" kern="1200" spc="0" dirty="0" smtClean="0">
              <a:ln>
                <a:noFill/>
              </a:ln>
              <a:solidFill>
                <a:srgbClr val="1F386D"/>
              </a:solidFill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dirty="0" smtClean="0">
                <a:solidFill>
                  <a:srgbClr val="1F386D"/>
                </a:solidFill>
                <a:latin typeface="Calibri" pitchFamily="18"/>
                <a:ea typeface="DejaVu Sans" pitchFamily="2"/>
                <a:cs typeface="DejaVu Sans" pitchFamily="2"/>
              </a:rPr>
              <a:t>Время дверь-баллон – более 60 мин  (индикатор – до 60 мин)</a:t>
            </a:r>
            <a:endParaRPr lang="ru-RU" sz="1100" b="1" i="0" u="none" strike="noStrike" kern="1200" spc="0" dirty="0" smtClean="0">
              <a:ln>
                <a:noFill/>
              </a:ln>
              <a:solidFill>
                <a:srgbClr val="1F386D"/>
              </a:solidFill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100" b="1" i="0" u="none" strike="noStrike" kern="1200" spc="0" dirty="0">
              <a:ln>
                <a:noFill/>
              </a:ln>
              <a:solidFill>
                <a:srgbClr val="1F386D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CustomShape 10"/>
          <p:cNvSpPr/>
          <p:nvPr/>
        </p:nvSpPr>
        <p:spPr>
          <a:xfrm>
            <a:off x="6172720" y="2519117"/>
            <a:ext cx="1427760" cy="33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0"/>
          </a:gra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1" i="0" u="none" strike="noStrike" kern="1200" spc="0" dirty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Высокий риск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020196" y="3395595"/>
            <a:ext cx="1311480" cy="10706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16" name="CustomShape 11"/>
          <p:cNvSpPr/>
          <p:nvPr/>
        </p:nvSpPr>
        <p:spPr>
          <a:xfrm>
            <a:off x="2714016" y="2192449"/>
            <a:ext cx="1641960" cy="11282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noFill/>
            <a:prstDash val="solid"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CustomShape 12"/>
          <p:cNvSpPr/>
          <p:nvPr/>
        </p:nvSpPr>
        <p:spPr>
          <a:xfrm>
            <a:off x="2655131" y="2292182"/>
            <a:ext cx="1853999" cy="876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2360" tIns="36360" rIns="72360" bIns="36360" anchor="ctr" anchorCtr="0" compatLnSpc="0"/>
          <a:lstStyle/>
          <a:p>
            <a:pPr marL="0" marR="0" lvl="0" indent="0" algn="ctr" rtl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Скорая медицинская</a:t>
            </a:r>
          </a:p>
          <a:p>
            <a:pPr marL="0" marR="0" lvl="0" indent="0" algn="ctr" rtl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помощь</a:t>
            </a:r>
          </a:p>
        </p:txBody>
      </p:sp>
      <p:sp>
        <p:nvSpPr>
          <p:cNvPr id="19" name="CustomShape 14"/>
          <p:cNvSpPr/>
          <p:nvPr/>
        </p:nvSpPr>
        <p:spPr>
          <a:xfrm>
            <a:off x="4857840" y="2497190"/>
            <a:ext cx="1570679" cy="5786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2360" tIns="36360" rIns="72360" bIns="36360" anchor="ctr" anchorCtr="0" compatLnSpc="0"/>
          <a:lstStyle/>
          <a:p>
            <a:pPr marL="0" marR="0" lvl="0" indent="0" algn="ctr" rtl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Районные больницы</a:t>
            </a:r>
          </a:p>
          <a:p>
            <a:pPr marL="0" marR="0" lvl="0" indent="0" algn="ctr" rtl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Первичные сосудистые отделения</a:t>
            </a:r>
            <a:endParaRPr lang="ru-RU" sz="16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CustomShape 16"/>
          <p:cNvSpPr/>
          <p:nvPr/>
        </p:nvSpPr>
        <p:spPr>
          <a:xfrm>
            <a:off x="7255073" y="1810549"/>
            <a:ext cx="1727640" cy="123845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noFill/>
            <a:prstDash val="solid"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5000" rIns="90000" bIns="45000" anchorCtr="0" compatLnSpc="0"/>
          <a:lstStyle/>
          <a:p>
            <a:pPr lvl="0" algn="ctr" hangingPunct="0"/>
            <a:r>
              <a:rPr lang="ru-RU" sz="1400" b="1" dirty="0" smtClean="0"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МРЦКБ Дежурные </a:t>
            </a:r>
            <a:r>
              <a:rPr lang="ru-RU" sz="1400" b="1" dirty="0"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дни:</a:t>
            </a:r>
          </a:p>
          <a:p>
            <a:pPr lvl="0" algn="ctr" hangingPunct="0"/>
            <a:r>
              <a:rPr lang="ru-RU" b="1" dirty="0" err="1"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Пн</a:t>
            </a:r>
            <a:r>
              <a:rPr lang="ru-RU" b="1" dirty="0"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, Ср, </a:t>
            </a:r>
            <a:r>
              <a:rPr lang="ru-RU" b="1" dirty="0" err="1"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Чт</a:t>
            </a:r>
            <a:r>
              <a:rPr lang="ru-RU" b="1" dirty="0"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Пт</a:t>
            </a:r>
            <a:r>
              <a:rPr lang="ru-RU" b="1" dirty="0"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Вс</a:t>
            </a:r>
            <a:endParaRPr lang="ru-RU" b="1" dirty="0">
              <a:solidFill>
                <a:schemeClr val="bg1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CustomShape 18"/>
          <p:cNvSpPr/>
          <p:nvPr/>
        </p:nvSpPr>
        <p:spPr>
          <a:xfrm>
            <a:off x="7282623" y="3079991"/>
            <a:ext cx="1727640" cy="10796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noFill/>
            <a:prstDash val="solid"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5000" rIns="90000" bIns="45000" anchorCtr="0" compatLnSpc="0"/>
          <a:lstStyle/>
          <a:p>
            <a:pPr lvl="0" algn="ctr" hangingPunct="0">
              <a:lnSpc>
                <a:spcPct val="90000"/>
              </a:lnSpc>
            </a:pPr>
            <a:r>
              <a:rPr lang="ru-RU" sz="2000" b="1" dirty="0"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РКБ №4</a:t>
            </a:r>
            <a:endParaRPr lang="ru-RU" sz="2000" dirty="0"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  <a:p>
            <a:pPr lvl="0" algn="ctr" hangingPunct="0"/>
            <a:r>
              <a:rPr lang="ru-RU" sz="1600" b="1" dirty="0"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Дежурные дни  Вт, </a:t>
            </a:r>
            <a:r>
              <a:rPr lang="ru-RU" sz="1600" b="1" dirty="0" err="1"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Сб</a:t>
            </a:r>
            <a:endParaRPr lang="ru-RU" sz="1600" b="1" dirty="0">
              <a:solidFill>
                <a:srgbClr val="FFFFFF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CustomShape 20"/>
          <p:cNvSpPr/>
          <p:nvPr/>
        </p:nvSpPr>
        <p:spPr>
          <a:xfrm>
            <a:off x="7377181" y="915566"/>
            <a:ext cx="1483423" cy="674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Задержка проведения </a:t>
            </a:r>
            <a:r>
              <a:rPr lang="ru-RU" sz="1400" b="1" i="0" u="none" strike="noStrike" kern="1200" spc="0" dirty="0" err="1" smtClean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стентирования</a:t>
            </a: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 </a:t>
            </a:r>
            <a:endParaRPr lang="ru-RU" sz="1400" b="1" i="0" u="none" strike="noStrike" kern="1200" spc="0" dirty="0">
              <a:ln>
                <a:noFill/>
              </a:ln>
              <a:solidFill>
                <a:srgbClr val="003366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CustomShape 21"/>
          <p:cNvSpPr/>
          <p:nvPr/>
        </p:nvSpPr>
        <p:spPr>
          <a:xfrm>
            <a:off x="3419872" y="4543030"/>
            <a:ext cx="5724128" cy="54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0000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Приводит к увеличению летальности пациентов с ОКС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Calibri" pitchFamily="18"/>
                <a:ea typeface="DejaVu Sans" pitchFamily="2"/>
                <a:cs typeface="DejaVu Sans" pitchFamily="2"/>
              </a:rPr>
              <a:t>Есть риск не выполнить целевые показатели нацпроекта</a:t>
            </a:r>
            <a:endParaRPr lang="ru-RU" sz="1600" b="1" i="0" u="none" strike="noStrike" kern="1200" spc="0" dirty="0">
              <a:ln>
                <a:noFill/>
              </a:ln>
              <a:solidFill>
                <a:schemeClr val="bg1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026" name="Picture 2" descr="C:\Users\Пользователь\Desktop\1509861735_sokra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02" y="3219822"/>
            <a:ext cx="1876818" cy="125160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" name="Прямая со стрелкой 1024"/>
          <p:cNvCxnSpPr>
            <a:endCxn id="17" idx="3"/>
          </p:cNvCxnSpPr>
          <p:nvPr/>
        </p:nvCxnSpPr>
        <p:spPr>
          <a:xfrm>
            <a:off x="2214227" y="2720041"/>
            <a:ext cx="440904" cy="102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 стрелкой 1028"/>
          <p:cNvCxnSpPr>
            <a:stCxn id="16" idx="1"/>
          </p:cNvCxnSpPr>
          <p:nvPr/>
        </p:nvCxnSpPr>
        <p:spPr>
          <a:xfrm flipV="1">
            <a:off x="4355976" y="2754045"/>
            <a:ext cx="434511" cy="25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 стрелкой 1030"/>
          <p:cNvCxnSpPr/>
          <p:nvPr/>
        </p:nvCxnSpPr>
        <p:spPr>
          <a:xfrm>
            <a:off x="6462692" y="3074339"/>
            <a:ext cx="73694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/>
          <p:nvPr/>
        </p:nvCxnSpPr>
        <p:spPr>
          <a:xfrm>
            <a:off x="6405301" y="2433428"/>
            <a:ext cx="909131" cy="318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9866" y="3313985"/>
            <a:ext cx="335834" cy="196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9374" y="2307337"/>
            <a:ext cx="335834" cy="196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5626" y="2315065"/>
            <a:ext cx="335834" cy="196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8683" y="2244723"/>
            <a:ext cx="335834" cy="196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 стрелкой 33"/>
          <p:cNvCxnSpPr/>
          <p:nvPr/>
        </p:nvCxnSpPr>
        <p:spPr>
          <a:xfrm flipH="1" flipV="1">
            <a:off x="6405301" y="3127878"/>
            <a:ext cx="909131" cy="8336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05301" y="2166189"/>
            <a:ext cx="794337" cy="1461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stomShape 10"/>
          <p:cNvSpPr/>
          <p:nvPr/>
        </p:nvSpPr>
        <p:spPr>
          <a:xfrm>
            <a:off x="5568056" y="1767499"/>
            <a:ext cx="1427760" cy="33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0"/>
          </a:gra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1" i="0" u="none" strike="noStrike" kern="1200" spc="0" dirty="0" smtClean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Низкий </a:t>
            </a:r>
            <a:r>
              <a:rPr lang="ru-RU" sz="1200" b="1" i="0" u="none" strike="noStrike" kern="1200" spc="0" dirty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риск</a:t>
            </a:r>
          </a:p>
        </p:txBody>
      </p:sp>
      <p:sp>
        <p:nvSpPr>
          <p:cNvPr id="47" name="CustomShape 10"/>
          <p:cNvSpPr/>
          <p:nvPr/>
        </p:nvSpPr>
        <p:spPr>
          <a:xfrm>
            <a:off x="6405301" y="3917228"/>
            <a:ext cx="1427760" cy="33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0"/>
          </a:gra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1" i="0" u="none" strike="noStrike" kern="1200" spc="0" dirty="0" smtClean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Низкий </a:t>
            </a:r>
            <a:r>
              <a:rPr lang="ru-RU" sz="1200" b="1" i="0" u="none" strike="noStrike" kern="1200" spc="0" dirty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риск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6436" y="2852117"/>
            <a:ext cx="335834" cy="196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520093" y="964620"/>
            <a:ext cx="2680798" cy="738664"/>
          </a:xfrm>
          <a:prstGeom prst="rect">
            <a:avLst/>
          </a:pr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>
            <a:defPPr>
              <a:defRPr lang="ru-RU"/>
            </a:defPPr>
            <a:lvl1pPr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spc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defRPr>
            </a:lvl1pPr>
          </a:lstStyle>
          <a:p>
            <a:r>
              <a:rPr lang="ru-RU" sz="1100" dirty="0"/>
              <a:t>Дополнительные перемещения</a:t>
            </a:r>
          </a:p>
          <a:p>
            <a:r>
              <a:rPr lang="ru-RU" sz="1100" dirty="0"/>
              <a:t> между МО при отсутствии </a:t>
            </a:r>
          </a:p>
          <a:p>
            <a:r>
              <a:rPr lang="ru-RU" sz="1100" dirty="0"/>
              <a:t>показаний к </a:t>
            </a:r>
            <a:r>
              <a:rPr lang="ru-RU" sz="1100" dirty="0" err="1"/>
              <a:t>стентированию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495817" y="964620"/>
            <a:ext cx="3907354" cy="1120743"/>
          </a:xfrm>
          <a:prstGeom prst="rect">
            <a:avLst/>
          </a:pr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>
            <a:defPPr>
              <a:defRPr lang="ru-RU"/>
            </a:defPPr>
            <a:lvl1pPr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spc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defRPr>
            </a:lvl1pPr>
          </a:lstStyle>
          <a:p>
            <a:r>
              <a:rPr lang="ru-RU" dirty="0" smtClean="0"/>
              <a:t>Трудности и временные потери при </a:t>
            </a:r>
            <a:r>
              <a:rPr lang="ru-RU" dirty="0"/>
              <a:t>диагностике и определении показаний к </a:t>
            </a:r>
            <a:r>
              <a:rPr lang="ru-RU" dirty="0" err="1"/>
              <a:t>стентированию</a:t>
            </a:r>
            <a:r>
              <a:rPr lang="ru-RU" dirty="0" smtClean="0"/>
              <a:t> в машине скорой медицинской помощи, в районных больницах и первичных сосудистых центрах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971640" y="699480"/>
            <a:ext cx="7771320" cy="1727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30839" cy="177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Группа 16"/>
          <p:cNvGrpSpPr/>
          <p:nvPr/>
        </p:nvGrpSpPr>
        <p:grpSpPr>
          <a:xfrm>
            <a:off x="180663" y="986941"/>
            <a:ext cx="6750443" cy="3384376"/>
            <a:chOff x="180663" y="986941"/>
            <a:chExt cx="6750443" cy="338437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0663" y="1088865"/>
              <a:ext cx="6339718" cy="3053380"/>
              <a:chOff x="107504" y="1331255"/>
              <a:chExt cx="6339718" cy="3053380"/>
            </a:xfrm>
          </p:grpSpPr>
          <p:sp>
            <p:nvSpPr>
              <p:cNvPr id="8" name="Полилиния 7"/>
              <p:cNvSpPr/>
              <p:nvPr/>
            </p:nvSpPr>
            <p:spPr>
              <a:xfrm>
                <a:off x="323528" y="1331255"/>
                <a:ext cx="6120679" cy="559406"/>
              </a:xfrm>
              <a:custGeom>
                <a:avLst/>
                <a:gdLst>
                  <a:gd name="connsiteX0" fmla="*/ 0 w 6336703"/>
                  <a:gd name="connsiteY0" fmla="*/ 93236 h 559406"/>
                  <a:gd name="connsiteX1" fmla="*/ 93236 w 6336703"/>
                  <a:gd name="connsiteY1" fmla="*/ 0 h 559406"/>
                  <a:gd name="connsiteX2" fmla="*/ 6243467 w 6336703"/>
                  <a:gd name="connsiteY2" fmla="*/ 0 h 559406"/>
                  <a:gd name="connsiteX3" fmla="*/ 6336703 w 6336703"/>
                  <a:gd name="connsiteY3" fmla="*/ 93236 h 559406"/>
                  <a:gd name="connsiteX4" fmla="*/ 6336703 w 6336703"/>
                  <a:gd name="connsiteY4" fmla="*/ 466170 h 559406"/>
                  <a:gd name="connsiteX5" fmla="*/ 6243467 w 6336703"/>
                  <a:gd name="connsiteY5" fmla="*/ 559406 h 559406"/>
                  <a:gd name="connsiteX6" fmla="*/ 93236 w 6336703"/>
                  <a:gd name="connsiteY6" fmla="*/ 559406 h 559406"/>
                  <a:gd name="connsiteX7" fmla="*/ 0 w 6336703"/>
                  <a:gd name="connsiteY7" fmla="*/ 466170 h 559406"/>
                  <a:gd name="connsiteX8" fmla="*/ 0 w 6336703"/>
                  <a:gd name="connsiteY8" fmla="*/ 93236 h 55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36703" h="559406">
                    <a:moveTo>
                      <a:pt x="0" y="93236"/>
                    </a:moveTo>
                    <a:cubicBezTo>
                      <a:pt x="0" y="41743"/>
                      <a:pt x="41743" y="0"/>
                      <a:pt x="93236" y="0"/>
                    </a:cubicBezTo>
                    <a:lnTo>
                      <a:pt x="6243467" y="0"/>
                    </a:lnTo>
                    <a:cubicBezTo>
                      <a:pt x="6294960" y="0"/>
                      <a:pt x="6336703" y="41743"/>
                      <a:pt x="6336703" y="93236"/>
                    </a:cubicBezTo>
                    <a:lnTo>
                      <a:pt x="6336703" y="466170"/>
                    </a:lnTo>
                    <a:cubicBezTo>
                      <a:pt x="6336703" y="517663"/>
                      <a:pt x="6294960" y="559406"/>
                      <a:pt x="6243467" y="559406"/>
                    </a:cubicBezTo>
                    <a:lnTo>
                      <a:pt x="93236" y="559406"/>
                    </a:lnTo>
                    <a:cubicBezTo>
                      <a:pt x="41743" y="559406"/>
                      <a:pt x="0" y="517663"/>
                      <a:pt x="0" y="466170"/>
                    </a:cubicBezTo>
                    <a:lnTo>
                      <a:pt x="0" y="9323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0648" tIns="80648" rIns="80648" bIns="8064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i="0" u="none" strike="noStrike" kern="1200" spc="0" dirty="0" smtClean="0">
                    <a:ln>
                      <a:noFill/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Ограниченные  возможности диагностики </a:t>
                </a:r>
                <a:r>
                  <a:rPr lang="ru-RU" sz="1400" b="0" i="0" u="none" strike="noStrike" kern="1200" spc="0" dirty="0" smtClean="0">
                    <a:ln>
                      <a:noFill/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и оценки риска для принятия решения</a:t>
                </a:r>
                <a:endParaRPr lang="ru-RU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07504" y="1909648"/>
                <a:ext cx="6336703" cy="548550"/>
              </a:xfrm>
              <a:custGeom>
                <a:avLst/>
                <a:gdLst>
                  <a:gd name="connsiteX0" fmla="*/ 0 w 6336703"/>
                  <a:gd name="connsiteY0" fmla="*/ 0 h 548550"/>
                  <a:gd name="connsiteX1" fmla="*/ 6336703 w 6336703"/>
                  <a:gd name="connsiteY1" fmla="*/ 0 h 548550"/>
                  <a:gd name="connsiteX2" fmla="*/ 6336703 w 6336703"/>
                  <a:gd name="connsiteY2" fmla="*/ 548550 h 548550"/>
                  <a:gd name="connsiteX3" fmla="*/ 0 w 6336703"/>
                  <a:gd name="connsiteY3" fmla="*/ 548550 h 548550"/>
                  <a:gd name="connsiteX4" fmla="*/ 0 w 6336703"/>
                  <a:gd name="connsiteY4" fmla="*/ 0 h 54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36703" h="548550">
                    <a:moveTo>
                      <a:pt x="0" y="0"/>
                    </a:moveTo>
                    <a:lnTo>
                      <a:pt x="6336703" y="0"/>
                    </a:lnTo>
                    <a:lnTo>
                      <a:pt x="6336703" y="548550"/>
                    </a:lnTo>
                    <a:lnTo>
                      <a:pt x="0" y="548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1190" tIns="16510" rIns="92456" bIns="16510" numCol="1" spcCol="1270" anchor="t" anchorCtr="0">
                <a:noAutofit/>
              </a:bodyPr>
              <a:lstStyle/>
              <a:p>
                <a:pPr marL="114300" lvl="1" indent="-114300" algn="just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300" b="0" i="0" u="none" strike="noStrike" kern="1200" spc="0" dirty="0" smtClean="0">
                    <a:ln>
                      <a:noFill/>
                    </a:ln>
                    <a:solidFill>
                      <a:srgbClr val="17375E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не позволяет выполнить оценку риска смерти всех пациентов, что приводит к дополнительным перемещениям пациента между медицинскими организациями РМ</a:t>
                </a:r>
                <a:endParaRPr lang="ru-RU" sz="1300" kern="1200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322378" y="2477185"/>
                <a:ext cx="6121829" cy="559406"/>
              </a:xfrm>
              <a:custGeom>
                <a:avLst/>
                <a:gdLst>
                  <a:gd name="connsiteX0" fmla="*/ 0 w 6336703"/>
                  <a:gd name="connsiteY0" fmla="*/ 93236 h 559406"/>
                  <a:gd name="connsiteX1" fmla="*/ 93236 w 6336703"/>
                  <a:gd name="connsiteY1" fmla="*/ 0 h 559406"/>
                  <a:gd name="connsiteX2" fmla="*/ 6243467 w 6336703"/>
                  <a:gd name="connsiteY2" fmla="*/ 0 h 559406"/>
                  <a:gd name="connsiteX3" fmla="*/ 6336703 w 6336703"/>
                  <a:gd name="connsiteY3" fmla="*/ 93236 h 559406"/>
                  <a:gd name="connsiteX4" fmla="*/ 6336703 w 6336703"/>
                  <a:gd name="connsiteY4" fmla="*/ 466170 h 559406"/>
                  <a:gd name="connsiteX5" fmla="*/ 6243467 w 6336703"/>
                  <a:gd name="connsiteY5" fmla="*/ 559406 h 559406"/>
                  <a:gd name="connsiteX6" fmla="*/ 93236 w 6336703"/>
                  <a:gd name="connsiteY6" fmla="*/ 559406 h 559406"/>
                  <a:gd name="connsiteX7" fmla="*/ 0 w 6336703"/>
                  <a:gd name="connsiteY7" fmla="*/ 466170 h 559406"/>
                  <a:gd name="connsiteX8" fmla="*/ 0 w 6336703"/>
                  <a:gd name="connsiteY8" fmla="*/ 93236 h 55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36703" h="559406">
                    <a:moveTo>
                      <a:pt x="0" y="93236"/>
                    </a:moveTo>
                    <a:cubicBezTo>
                      <a:pt x="0" y="41743"/>
                      <a:pt x="41743" y="0"/>
                      <a:pt x="93236" y="0"/>
                    </a:cubicBezTo>
                    <a:lnTo>
                      <a:pt x="6243467" y="0"/>
                    </a:lnTo>
                    <a:cubicBezTo>
                      <a:pt x="6294960" y="0"/>
                      <a:pt x="6336703" y="41743"/>
                      <a:pt x="6336703" y="93236"/>
                    </a:cubicBezTo>
                    <a:lnTo>
                      <a:pt x="6336703" y="466170"/>
                    </a:lnTo>
                    <a:cubicBezTo>
                      <a:pt x="6336703" y="517663"/>
                      <a:pt x="6294960" y="559406"/>
                      <a:pt x="6243467" y="559406"/>
                    </a:cubicBezTo>
                    <a:lnTo>
                      <a:pt x="93236" y="559406"/>
                    </a:lnTo>
                    <a:cubicBezTo>
                      <a:pt x="41743" y="559406"/>
                      <a:pt x="0" y="517663"/>
                      <a:pt x="0" y="466170"/>
                    </a:cubicBezTo>
                    <a:lnTo>
                      <a:pt x="0" y="9323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0648" tIns="80648" rIns="80648" bIns="80648" numCol="1" spcCol="1270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400" b="1" i="0" u="none" strike="noStrike" kern="1200" spc="0" dirty="0" smtClean="0">
                  <a:ln>
                    <a:noFill/>
                  </a:ln>
                  <a:solidFill>
                    <a:schemeClr val="tx1"/>
                  </a:solidFill>
                  <a:latin typeface="Arial" panose="020B0604020202020204" pitchFamily="34" charset="0"/>
                  <a:ea typeface="Microsoft YaHei" pitchFamily="2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i="0" u="none" strike="noStrike" kern="1200" spc="0" dirty="0" smtClean="0">
                    <a:ln>
                      <a:noFill/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Временные задержки оказания необходимой пациенту высокотехнологичной медицинской помощи</a:t>
                </a:r>
              </a:p>
              <a:p>
                <a:pPr lvl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07504" y="3054243"/>
                <a:ext cx="6336703" cy="320850"/>
              </a:xfrm>
              <a:custGeom>
                <a:avLst/>
                <a:gdLst>
                  <a:gd name="connsiteX0" fmla="*/ 0 w 6336703"/>
                  <a:gd name="connsiteY0" fmla="*/ 0 h 320850"/>
                  <a:gd name="connsiteX1" fmla="*/ 6336703 w 6336703"/>
                  <a:gd name="connsiteY1" fmla="*/ 0 h 320850"/>
                  <a:gd name="connsiteX2" fmla="*/ 6336703 w 6336703"/>
                  <a:gd name="connsiteY2" fmla="*/ 320850 h 320850"/>
                  <a:gd name="connsiteX3" fmla="*/ 0 w 6336703"/>
                  <a:gd name="connsiteY3" fmla="*/ 320850 h 320850"/>
                  <a:gd name="connsiteX4" fmla="*/ 0 w 6336703"/>
                  <a:gd name="connsiteY4" fmla="*/ 0 h 32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36703" h="320850">
                    <a:moveTo>
                      <a:pt x="0" y="0"/>
                    </a:moveTo>
                    <a:lnTo>
                      <a:pt x="6336703" y="0"/>
                    </a:lnTo>
                    <a:lnTo>
                      <a:pt x="6336703" y="320850"/>
                    </a:lnTo>
                    <a:lnTo>
                      <a:pt x="0" y="3208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1190" tIns="17780" rIns="99568" bIns="17780" numCol="1" spcCol="1270" anchor="t" anchorCtr="0">
                <a:noAutofit/>
              </a:bodyPr>
              <a:lstStyle/>
              <a:p>
                <a:pPr marL="114300" lvl="1" indent="-11430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300" b="0" i="0" u="none" strike="noStrike" kern="1200" spc="0" dirty="0" smtClean="0">
                    <a:ln>
                      <a:noFill/>
                    </a:ln>
                    <a:solidFill>
                      <a:srgbClr val="17375E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пациенты изначально госпитализируются в </a:t>
                </a:r>
                <a:r>
                  <a:rPr lang="ru-RU" sz="1300" dirty="0" smtClean="0">
                    <a:solidFill>
                      <a:srgbClr val="17375E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первичное сосудистое отделение (далее – ПСО)</a:t>
                </a:r>
                <a:r>
                  <a:rPr lang="ru-RU" sz="1300" b="0" i="0" u="none" strike="noStrike" kern="1200" spc="0" dirty="0" smtClean="0">
                    <a:ln>
                      <a:noFill/>
                    </a:ln>
                    <a:solidFill>
                      <a:srgbClr val="17375E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 с последующим переводом в Региональный сосудистый центр (далее </a:t>
                </a:r>
                <a:r>
                  <a:rPr lang="ru-RU" sz="1300" dirty="0">
                    <a:solidFill>
                      <a:srgbClr val="17375E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–</a:t>
                </a:r>
                <a:r>
                  <a:rPr lang="ru-RU" sz="1300" b="0" i="0" u="none" strike="noStrike" kern="1200" spc="0" dirty="0" smtClean="0">
                    <a:ln>
                      <a:noFill/>
                    </a:ln>
                    <a:solidFill>
                      <a:srgbClr val="17375E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 РСЦ)</a:t>
                </a:r>
                <a:endParaRPr lang="ru-RU" sz="1300" kern="1200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12649" y="3632724"/>
                <a:ext cx="6121829" cy="559406"/>
              </a:xfrm>
              <a:custGeom>
                <a:avLst/>
                <a:gdLst>
                  <a:gd name="connsiteX0" fmla="*/ 0 w 6336703"/>
                  <a:gd name="connsiteY0" fmla="*/ 93236 h 559406"/>
                  <a:gd name="connsiteX1" fmla="*/ 93236 w 6336703"/>
                  <a:gd name="connsiteY1" fmla="*/ 0 h 559406"/>
                  <a:gd name="connsiteX2" fmla="*/ 6243467 w 6336703"/>
                  <a:gd name="connsiteY2" fmla="*/ 0 h 559406"/>
                  <a:gd name="connsiteX3" fmla="*/ 6336703 w 6336703"/>
                  <a:gd name="connsiteY3" fmla="*/ 93236 h 559406"/>
                  <a:gd name="connsiteX4" fmla="*/ 6336703 w 6336703"/>
                  <a:gd name="connsiteY4" fmla="*/ 466170 h 559406"/>
                  <a:gd name="connsiteX5" fmla="*/ 6243467 w 6336703"/>
                  <a:gd name="connsiteY5" fmla="*/ 559406 h 559406"/>
                  <a:gd name="connsiteX6" fmla="*/ 93236 w 6336703"/>
                  <a:gd name="connsiteY6" fmla="*/ 559406 h 559406"/>
                  <a:gd name="connsiteX7" fmla="*/ 0 w 6336703"/>
                  <a:gd name="connsiteY7" fmla="*/ 466170 h 559406"/>
                  <a:gd name="connsiteX8" fmla="*/ 0 w 6336703"/>
                  <a:gd name="connsiteY8" fmla="*/ 93236 h 55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36703" h="559406">
                    <a:moveTo>
                      <a:pt x="0" y="93236"/>
                    </a:moveTo>
                    <a:cubicBezTo>
                      <a:pt x="0" y="41743"/>
                      <a:pt x="41743" y="0"/>
                      <a:pt x="93236" y="0"/>
                    </a:cubicBezTo>
                    <a:lnTo>
                      <a:pt x="6243467" y="0"/>
                    </a:lnTo>
                    <a:cubicBezTo>
                      <a:pt x="6294960" y="0"/>
                      <a:pt x="6336703" y="41743"/>
                      <a:pt x="6336703" y="93236"/>
                    </a:cubicBezTo>
                    <a:lnTo>
                      <a:pt x="6336703" y="466170"/>
                    </a:lnTo>
                    <a:cubicBezTo>
                      <a:pt x="6336703" y="517663"/>
                      <a:pt x="6294960" y="559406"/>
                      <a:pt x="6243467" y="559406"/>
                    </a:cubicBezTo>
                    <a:lnTo>
                      <a:pt x="93236" y="559406"/>
                    </a:lnTo>
                    <a:cubicBezTo>
                      <a:pt x="41743" y="559406"/>
                      <a:pt x="0" y="517663"/>
                      <a:pt x="0" y="466170"/>
                    </a:cubicBezTo>
                    <a:lnTo>
                      <a:pt x="0" y="9323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0648" tIns="80648" rIns="80648" bIns="8064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Сложности с маршрутизацией могут увеличить </a:t>
                </a:r>
                <a:r>
                  <a:rPr lang="ru-RU" sz="1400" b="1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летальность и смертность от БСК</a:t>
                </a:r>
                <a:endPara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10519" y="4208685"/>
                <a:ext cx="6336703" cy="175950"/>
              </a:xfrm>
              <a:custGeom>
                <a:avLst/>
                <a:gdLst>
                  <a:gd name="connsiteX0" fmla="*/ 0 w 6336703"/>
                  <a:gd name="connsiteY0" fmla="*/ 0 h 175950"/>
                  <a:gd name="connsiteX1" fmla="*/ 6336703 w 6336703"/>
                  <a:gd name="connsiteY1" fmla="*/ 0 h 175950"/>
                  <a:gd name="connsiteX2" fmla="*/ 6336703 w 6336703"/>
                  <a:gd name="connsiteY2" fmla="*/ 175950 h 175950"/>
                  <a:gd name="connsiteX3" fmla="*/ 0 w 6336703"/>
                  <a:gd name="connsiteY3" fmla="*/ 175950 h 175950"/>
                  <a:gd name="connsiteX4" fmla="*/ 0 w 6336703"/>
                  <a:gd name="connsiteY4" fmla="*/ 0 h 17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36703" h="175950">
                    <a:moveTo>
                      <a:pt x="0" y="0"/>
                    </a:moveTo>
                    <a:lnTo>
                      <a:pt x="6336703" y="0"/>
                    </a:lnTo>
                    <a:lnTo>
                      <a:pt x="6336703" y="175950"/>
                    </a:lnTo>
                    <a:lnTo>
                      <a:pt x="0" y="1759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1190" tIns="17780" rIns="99568" bIns="17780" numCol="1" spcCol="1270" anchor="t" anchorCtr="0">
                <a:noAutofit/>
              </a:bodyPr>
              <a:lstStyle/>
              <a:p>
                <a:pPr marL="114300" lvl="1" indent="-11430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300" i="0" u="none" strike="noStrike" kern="1200" spc="0" dirty="0" smtClean="0">
                    <a:ln>
                      <a:noFill/>
                    </a:ln>
                    <a:solidFill>
                      <a:srgbClr val="17375E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угроза срыва реализации в республике </a:t>
                </a:r>
                <a:r>
                  <a:rPr lang="ru-RU" sz="1300" dirty="0">
                    <a:solidFill>
                      <a:srgbClr val="17375E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регионального проекта </a:t>
                </a:r>
                <a:r>
                  <a:rPr lang="ru-RU" sz="1300" dirty="0" smtClean="0">
                    <a:solidFill>
                      <a:srgbClr val="17375E"/>
                    </a:solidFill>
                    <a:latin typeface="Arial" panose="020B0604020202020204" pitchFamily="34" charset="0"/>
                    <a:ea typeface="Microsoft YaHei" pitchFamily="2"/>
                    <a:cs typeface="Arial" panose="020B0604020202020204" pitchFamily="34" charset="0"/>
                  </a:rPr>
                  <a:t>«Снижение смертности от сердечно-сосудистых заболеваний»</a:t>
                </a:r>
                <a:endParaRPr lang="ru-RU" sz="1300" kern="1200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Правая фигурная скобка 14"/>
            <p:cNvSpPr/>
            <p:nvPr/>
          </p:nvSpPr>
          <p:spPr>
            <a:xfrm>
              <a:off x="6497907" y="986941"/>
              <a:ext cx="433199" cy="3384376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1231219" y="244133"/>
            <a:ext cx="6353679" cy="4073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Недостатки маршрутизации пациентов с ОКС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6757106" y="980735"/>
            <a:ext cx="2207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Недостатки, выявленные при проверке специалистами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центра НМИЦ им. В.Н.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Алмазова</a:t>
            </a:r>
            <a:endParaRPr lang="ru-RU" sz="12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7584898" y="1808462"/>
            <a:ext cx="504056" cy="985739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940586" y="2745544"/>
            <a:ext cx="184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Рекомендовано: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73411" y="3126240"/>
            <a:ext cx="2060747" cy="10160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весь объем оказания медицинской помощи пациентам с болезнями сердечно-сосудистой системы сосредоточить в 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ГБУЗ РМ «МРЦКБ»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0157" y="45000"/>
            <a:ext cx="1230839" cy="17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338543" y="1783766"/>
            <a:ext cx="1683081" cy="12974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noFill/>
            <a:prstDash val="solid"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557332" y="1880970"/>
            <a:ext cx="1388880" cy="90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6560" tIns="53280" rIns="106560" bIns="53280" anchor="ctr" anchorCtr="0" compatLnSpc="0"/>
          <a:lstStyle/>
          <a:p>
            <a:pPr marL="0" marR="0" lvl="0" indent="0" algn="just" rtl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Пациент</a:t>
            </a:r>
          </a:p>
        </p:txBody>
      </p:sp>
      <p:sp>
        <p:nvSpPr>
          <p:cNvPr id="5" name="CustomShape 3"/>
          <p:cNvSpPr/>
          <p:nvPr/>
        </p:nvSpPr>
        <p:spPr>
          <a:xfrm>
            <a:off x="740050" y="45000"/>
            <a:ext cx="8383980" cy="6160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Маршрутизация пациентов с ОКС в РМ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РСЦ№2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(с учетом рекомендаций «НМИЦ им. В.Н.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Алмазова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»)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585720" y="1428840"/>
            <a:ext cx="3914280" cy="39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213B71"/>
                </a:solidFill>
                <a:latin typeface="Calibri" pitchFamily="18"/>
                <a:ea typeface="DejaVu Sans" pitchFamily="2"/>
                <a:cs typeface="DejaVu Sans" pitchFamily="2"/>
              </a:rPr>
              <a:t> </a:t>
            </a:r>
          </a:p>
        </p:txBody>
      </p:sp>
      <p:sp>
        <p:nvSpPr>
          <p:cNvPr id="8" name="CustomShape 6"/>
          <p:cNvSpPr/>
          <p:nvPr/>
        </p:nvSpPr>
        <p:spPr>
          <a:xfrm>
            <a:off x="338542" y="4608000"/>
            <a:ext cx="3549811" cy="422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1" i="0" u="none" strike="noStrike" kern="1200" spc="0" dirty="0" smtClean="0">
                <a:ln>
                  <a:noFill/>
                </a:ln>
                <a:solidFill>
                  <a:srgbClr val="213B71"/>
                </a:solidFill>
                <a:latin typeface="Calibri" pitchFamily="18"/>
                <a:ea typeface="DejaVu Sans" pitchFamily="2"/>
                <a:cs typeface="DejaVu Sans" pitchFamily="2"/>
              </a:rPr>
              <a:t>Врем симптом – баллон до 130 мин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1" dirty="0" smtClean="0">
                <a:solidFill>
                  <a:srgbClr val="213B71"/>
                </a:solidFill>
                <a:latin typeface="Calibri" pitchFamily="18"/>
                <a:ea typeface="DejaVu Sans" pitchFamily="2"/>
                <a:cs typeface="DejaVu Sans" pitchFamily="2"/>
              </a:rPr>
              <a:t>Время дверь – баллон менее 60 мин</a:t>
            </a:r>
            <a:endParaRPr lang="ru-RU" sz="1200" b="1" i="0" u="none" strike="noStrike" kern="1200" spc="0" dirty="0">
              <a:ln>
                <a:noFill/>
              </a:ln>
              <a:solidFill>
                <a:srgbClr val="213B71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CustomShape 7"/>
          <p:cNvSpPr/>
          <p:nvPr/>
        </p:nvSpPr>
        <p:spPr>
          <a:xfrm>
            <a:off x="2699792" y="1869050"/>
            <a:ext cx="1621841" cy="11916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noFill/>
            <a:prstDash val="solid"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5000" rIns="90000" bIns="45000" anchorCtr="0" compatLnSpc="0"/>
          <a:lstStyle/>
          <a:p>
            <a:pPr lvl="0" algn="ctr" hangingPunct="0">
              <a:lnSpc>
                <a:spcPct val="90000"/>
              </a:lnSpc>
            </a:pPr>
            <a:r>
              <a:rPr lang="ru-RU" sz="1600" b="1" dirty="0"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Скорая медицинская</a:t>
            </a:r>
          </a:p>
          <a:p>
            <a:pPr lvl="0" algn="ctr" hangingPunct="0">
              <a:lnSpc>
                <a:spcPct val="90000"/>
              </a:lnSpc>
            </a:pPr>
            <a:r>
              <a:rPr lang="ru-RU" sz="1600" b="1" dirty="0"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помощь</a:t>
            </a:r>
          </a:p>
          <a:p>
            <a:pPr lvl="0" algn="ctr" hangingPunct="0">
              <a:lnSpc>
                <a:spcPct val="90000"/>
              </a:lnSpc>
            </a:pPr>
            <a:r>
              <a:rPr lang="ru-RU" sz="1600" b="1" dirty="0" err="1">
                <a:solidFill>
                  <a:srgbClr val="FFFFFF"/>
                </a:solidFill>
                <a:latin typeface="Calibri" pitchFamily="18"/>
                <a:ea typeface="DejaVu Sans" pitchFamily="2"/>
                <a:cs typeface="DejaVu Sans" pitchFamily="2"/>
              </a:rPr>
              <a:t>Санавиация</a:t>
            </a:r>
            <a:endParaRPr lang="ru-RU" sz="1600" b="1" dirty="0">
              <a:solidFill>
                <a:srgbClr val="FFFFFF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CustomShape 12"/>
          <p:cNvSpPr/>
          <p:nvPr/>
        </p:nvSpPr>
        <p:spPr>
          <a:xfrm>
            <a:off x="4932040" y="1868969"/>
            <a:ext cx="1647515" cy="12086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noFill/>
            <a:prstDash val="solid"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5000" rIns="90000" bIns="45000" anchorCtr="0" compatLnSpc="0"/>
          <a:lstStyle/>
          <a:p>
            <a:pPr lvl="0" algn="ctr" hangingPunct="0">
              <a:lnSpc>
                <a:spcPct val="90000"/>
              </a:lnSpc>
            </a:pPr>
            <a:endParaRPr lang="ru-RU" sz="1600" b="1" dirty="0" smtClean="0">
              <a:solidFill>
                <a:srgbClr val="FFFFFF"/>
              </a:solidFill>
              <a:latin typeface="Calibri" pitchFamily="18"/>
              <a:ea typeface="DejaVu Sans" pitchFamily="2"/>
              <a:cs typeface="Arial" pitchFamily="2"/>
            </a:endParaRPr>
          </a:p>
          <a:p>
            <a:pPr lvl="0" algn="ctr" hangingPunct="0">
              <a:lnSpc>
                <a:spcPct val="90000"/>
              </a:lnSpc>
            </a:pPr>
            <a:r>
              <a:rPr lang="ru-RU" sz="1600" b="1" dirty="0" smtClean="0">
                <a:solidFill>
                  <a:srgbClr val="FFFFFF"/>
                </a:solidFill>
                <a:latin typeface="Calibri" pitchFamily="18"/>
                <a:ea typeface="DejaVu Sans" pitchFamily="2"/>
                <a:cs typeface="Arial" pitchFamily="2"/>
              </a:rPr>
              <a:t>МРЦКБ</a:t>
            </a:r>
            <a:endParaRPr lang="ru-RU" sz="1600" b="1" dirty="0">
              <a:solidFill>
                <a:srgbClr val="FFFFFF"/>
              </a:solidFill>
              <a:latin typeface="Calibri" pitchFamily="18"/>
              <a:ea typeface="DejaVu Sans" pitchFamily="2"/>
              <a:cs typeface="Arial" pitchFamily="2"/>
            </a:endParaRPr>
          </a:p>
          <a:p>
            <a:pPr lvl="0" algn="ctr" hangingPunct="0">
              <a:lnSpc>
                <a:spcPct val="90000"/>
              </a:lnSpc>
            </a:pPr>
            <a:r>
              <a:rPr lang="ru-RU" sz="1600" b="1" dirty="0">
                <a:solidFill>
                  <a:srgbClr val="FFFFFF"/>
                </a:solidFill>
                <a:latin typeface="Calibri" pitchFamily="18"/>
                <a:ea typeface="DejaVu Sans" pitchFamily="2"/>
                <a:cs typeface="Arial" pitchFamily="2"/>
              </a:rPr>
              <a:t>Дежурные дни 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18"/>
                <a:ea typeface="DejaVu Sans" pitchFamily="2"/>
                <a:cs typeface="Arial" pitchFamily="2"/>
              </a:rPr>
              <a:t>круглосуточно</a:t>
            </a:r>
            <a:endParaRPr lang="ru-RU" sz="1600" b="1" dirty="0">
              <a:solidFill>
                <a:srgbClr val="FFFFFF"/>
              </a:solidFill>
              <a:latin typeface="Calibri" pitchFamily="18"/>
              <a:ea typeface="DejaVu Sans" pitchFamily="2"/>
              <a:cs typeface="Arial" pitchFamily="2"/>
            </a:endParaRPr>
          </a:p>
        </p:txBody>
      </p:sp>
      <p:sp>
        <p:nvSpPr>
          <p:cNvPr id="16" name="CustomShape 13"/>
          <p:cNvSpPr/>
          <p:nvPr/>
        </p:nvSpPr>
        <p:spPr>
          <a:xfrm>
            <a:off x="7279200" y="720000"/>
            <a:ext cx="1144440" cy="234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solidFill>
                <a:srgbClr val="FF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CustomShape 14"/>
          <p:cNvSpPr/>
          <p:nvPr/>
        </p:nvSpPr>
        <p:spPr>
          <a:xfrm>
            <a:off x="3062575" y="748399"/>
            <a:ext cx="5469865" cy="10353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Решение о проведении </a:t>
            </a:r>
            <a:r>
              <a:rPr lang="ru-RU" sz="1400" b="1" i="0" u="none" strike="noStrike" kern="1200" spc="0" dirty="0" err="1" smtClean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стентирования</a:t>
            </a:r>
            <a:r>
              <a:rPr lang="ru-RU" sz="1400" b="1" i="0" u="none" strike="noStrike" kern="1200" spc="0" dirty="0" smtClean="0">
                <a:ln>
                  <a:noFill/>
                </a:ln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 или консервативной тактике лечения в приемном отделении МРЦКБ;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1" dirty="0" smtClean="0"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Минимальные потери времени – снижение летальности от инфарктов, инсультов</a:t>
            </a:r>
            <a:endParaRPr lang="ru-RU" sz="1400" b="1" i="0" u="none" strike="noStrike" kern="1200" spc="0" dirty="0">
              <a:ln>
                <a:noFill/>
              </a:ln>
              <a:solidFill>
                <a:srgbClr val="003366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CustomShape 21"/>
          <p:cNvSpPr/>
          <p:nvPr/>
        </p:nvSpPr>
        <p:spPr>
          <a:xfrm>
            <a:off x="5032910" y="4494690"/>
            <a:ext cx="3426633" cy="5355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dirty="0" smtClean="0">
                <a:solidFill>
                  <a:srgbClr val="003366"/>
                </a:solidFill>
                <a:latin typeface="Calibri" pitchFamily="18"/>
                <a:ea typeface="DejaVu Sans" pitchFamily="2"/>
                <a:cs typeface="DejaVu Sans" pitchFamily="2"/>
              </a:rPr>
              <a:t>Время от вызова скорой помощи до операционного стола –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18"/>
                <a:ea typeface="DejaVu Sans" pitchFamily="2"/>
                <a:cs typeface="DejaVu Sans" pitchFamily="2"/>
              </a:rPr>
              <a:t>1 час</a:t>
            </a:r>
            <a:endParaRPr lang="ru-RU" sz="1600" b="1" i="0" u="none" strike="noStrike" kern="1200" spc="0" dirty="0">
              <a:ln>
                <a:noFill/>
              </a:ln>
              <a:solidFill>
                <a:srgbClr val="C00000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046224" y="2221649"/>
            <a:ext cx="648072" cy="32094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6579555" y="2271999"/>
            <a:ext cx="448107" cy="32094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Пользователь\Desktop\1509861735_sokr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1983"/>
            <a:ext cx="2242643" cy="15060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Z:\&amp;ОКЭиОМР\____Буралкина О.В\Cайт\DSC000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47" y="3157023"/>
            <a:ext cx="2173431" cy="130898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</p:spPr>
      </p:pic>
      <p:pic>
        <p:nvPicPr>
          <p:cNvPr id="26" name="Picture 2" descr="C:\Users\Пользователь\Desktop\новая мрцкб\dsc_01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60" y="3124521"/>
            <a:ext cx="2377789" cy="14749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1949957"/>
            <a:ext cx="335834" cy="196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6994" y="1927015"/>
            <a:ext cx="335834" cy="196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ustomShape 12"/>
          <p:cNvSpPr/>
          <p:nvPr/>
        </p:nvSpPr>
        <p:spPr>
          <a:xfrm>
            <a:off x="7027662" y="1906416"/>
            <a:ext cx="1647515" cy="11337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noFill/>
            <a:prstDash val="solid"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5000" rIns="90000" bIns="45000" anchorCtr="0" compatLnSpc="0"/>
          <a:lstStyle/>
          <a:p>
            <a:pPr algn="ctr" hangingPunct="0">
              <a:lnSpc>
                <a:spcPct val="90000"/>
              </a:lnSpc>
            </a:pPr>
            <a:r>
              <a:rPr lang="ru-RU" sz="1400" b="1" dirty="0">
                <a:solidFill>
                  <a:srgbClr val="FFFFFF"/>
                </a:solidFill>
                <a:latin typeface="Calibri" pitchFamily="18"/>
                <a:ea typeface="DejaVu Sans" pitchFamily="2"/>
                <a:cs typeface="Arial" pitchFamily="2"/>
              </a:rPr>
              <a:t>Дежурные </a:t>
            </a:r>
            <a:r>
              <a:rPr lang="ru-RU" sz="1400" b="1" dirty="0" smtClean="0">
                <a:solidFill>
                  <a:srgbClr val="FFFFFF"/>
                </a:solidFill>
                <a:latin typeface="Calibri" pitchFamily="18"/>
                <a:ea typeface="DejaVu Sans" pitchFamily="2"/>
                <a:cs typeface="Arial" pitchFamily="2"/>
              </a:rPr>
              <a:t>медицинские организации </a:t>
            </a:r>
            <a:r>
              <a:rPr lang="ru-RU" sz="1400" b="1" dirty="0">
                <a:solidFill>
                  <a:srgbClr val="FFFFFF"/>
                </a:solidFill>
                <a:latin typeface="Calibri" pitchFamily="18"/>
                <a:ea typeface="DejaVu Sans" pitchFamily="2"/>
                <a:cs typeface="Arial" pitchFamily="2"/>
              </a:rPr>
              <a:t>РМ</a:t>
            </a:r>
          </a:p>
          <a:p>
            <a:pPr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Calibri" pitchFamily="18"/>
                <a:ea typeface="DejaVu Sans" pitchFamily="2"/>
                <a:cs typeface="Arial" pitchFamily="2"/>
              </a:rPr>
              <a:t>(если не нужно </a:t>
            </a:r>
            <a:r>
              <a:rPr lang="ru-RU" sz="1400" b="1" dirty="0" err="1" smtClean="0">
                <a:solidFill>
                  <a:srgbClr val="FFFFFF"/>
                </a:solidFill>
                <a:latin typeface="Calibri" pitchFamily="18"/>
                <a:ea typeface="DejaVu Sans" pitchFamily="2"/>
                <a:cs typeface="Arial" pitchFamily="2"/>
              </a:rPr>
              <a:t>стентирование</a:t>
            </a:r>
            <a:r>
              <a:rPr lang="ru-RU" sz="1400" b="1" dirty="0" smtClean="0">
                <a:solidFill>
                  <a:srgbClr val="FFFFFF"/>
                </a:solidFill>
                <a:latin typeface="Calibri" pitchFamily="18"/>
                <a:ea typeface="DejaVu Sans" pitchFamily="2"/>
                <a:cs typeface="Arial" pitchFamily="2"/>
              </a:rPr>
              <a:t>)</a:t>
            </a:r>
            <a:endParaRPr lang="ru-RU" sz="1400" b="1" dirty="0">
              <a:solidFill>
                <a:srgbClr val="FFFFFF"/>
              </a:solidFill>
              <a:latin typeface="Calibri" pitchFamily="18"/>
              <a:ea typeface="DejaVu Sans" pitchFamily="2"/>
              <a:cs typeface="Arial" pitchFamily="2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327129" y="2270217"/>
            <a:ext cx="616320" cy="32094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2430" y="1995686"/>
            <a:ext cx="335834" cy="196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8423640" y="4782647"/>
            <a:ext cx="86020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595959"/>
                </a:solidFill>
              </a:rPr>
              <a:t>Слайд 7</a:t>
            </a:r>
            <a:endParaRPr lang="ru-RU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114212" y="-31903"/>
            <a:ext cx="8744092" cy="5208701"/>
          </a:xfrm>
          <a:prstGeom prst="ellips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51511" y="1059693"/>
            <a:ext cx="5544616" cy="3728500"/>
          </a:xfrm>
          <a:prstGeom prst="ellips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6085" y="764162"/>
            <a:ext cx="2276340" cy="7992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Краснослободская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МРБ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9818" y="720105"/>
            <a:ext cx="2344714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Комсомольская МРБ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43646" y="1858905"/>
            <a:ext cx="1835710" cy="13456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ГБУЗ РМ МРЦКБ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пн,вт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ср,чт,пт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суб,вс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41433" y="3776977"/>
            <a:ext cx="233546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Рузаевская МРБ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4380" y="340123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27696"/>
                </a:solidFill>
                <a:effectLst>
                  <a:outerShdw blurRad="12700" dist="38100" dir="2700000" algn="tl" rotWithShape="0">
                    <a:srgbClr val="02769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ПСО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93417" y="4431596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27696"/>
                </a:solidFill>
                <a:effectLst>
                  <a:outerShdw blurRad="12700" dist="38100" dir="2700000" algn="tl" rotWithShape="0">
                    <a:srgbClr val="02769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ПСО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64782" y="1447266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Чамзинский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36094" y="714079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Дубенский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78607" y="384424"/>
            <a:ext cx="2512784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Большеберезниковский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27557" y="1813436"/>
            <a:ext cx="1449393" cy="45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Ардатовский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03470" y="1089152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Атяшеский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42457" y="4108377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Инсарский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03470" y="3255015"/>
            <a:ext cx="1512168" cy="3960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Кадошкинский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23452" y="3673382"/>
            <a:ext cx="1512168" cy="3942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Рузаевский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0151" y="88892"/>
            <a:ext cx="2339752" cy="33813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Краснослободский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район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7069" y="372713"/>
            <a:ext cx="1512168" cy="3847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Атюрьевский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6234" y="716899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Ельниковский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5395" y="3713037"/>
            <a:ext cx="1512168" cy="4191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Лямбирский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9584" y="4137971"/>
            <a:ext cx="1523962" cy="378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Кочкуровский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35200" y="4476923"/>
            <a:ext cx="1512168" cy="374090"/>
          </a:xfrm>
          <a:prstGeom prst="roundRect">
            <a:avLst>
              <a:gd name="adj" fmla="val 78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г.о.Саранск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398" y="4518900"/>
            <a:ext cx="2184027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Большеигнатовский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7147" y="3366742"/>
            <a:ext cx="151216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Ичалковский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0097" y="2891435"/>
            <a:ext cx="1497452" cy="4672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Ст.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шайговский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-6022" y="1107936"/>
            <a:ext cx="1568318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Темниковский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071" y="1444836"/>
            <a:ext cx="1591047" cy="404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Теньгушевский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-12471" y="1851670"/>
            <a:ext cx="1631677" cy="3381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Зубово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-Полянский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897" y="2211711"/>
            <a:ext cx="1568222" cy="3200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Ковылкинский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район</a:t>
            </a:r>
          </a:p>
        </p:txBody>
      </p:sp>
      <p:sp>
        <p:nvSpPr>
          <p:cNvPr id="39" name="Овал 38"/>
          <p:cNvSpPr/>
          <p:nvPr/>
        </p:nvSpPr>
        <p:spPr>
          <a:xfrm>
            <a:off x="2398209" y="1563371"/>
            <a:ext cx="3888432" cy="2141331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7966494">
            <a:off x="5468287" y="1733923"/>
            <a:ext cx="774768" cy="323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13777249">
            <a:off x="5513654" y="3255296"/>
            <a:ext cx="828783" cy="276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3217641">
            <a:off x="2867996" y="1954470"/>
            <a:ext cx="661094" cy="30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7210316" y="573990"/>
            <a:ext cx="386309" cy="10112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10800000">
            <a:off x="7210317" y="3753008"/>
            <a:ext cx="424682" cy="10112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1611663" y="991527"/>
            <a:ext cx="435776" cy="10112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791335" y="2460812"/>
            <a:ext cx="107067" cy="45719"/>
          </a:xfrm>
          <a:prstGeom prst="rightArrow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8371015">
            <a:off x="2433303" y="3521140"/>
            <a:ext cx="849589" cy="267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071670" y="428610"/>
            <a:ext cx="1571635" cy="35719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err="1" smtClean="0">
                <a:solidFill>
                  <a:prstClr val="black"/>
                </a:solidFill>
                <a:latin typeface="Arial"/>
              </a:rPr>
              <a:t>Торбеевс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кий район </a:t>
            </a:r>
          </a:p>
        </p:txBody>
      </p:sp>
    </p:spTree>
    <p:extLst>
      <p:ext uri="{BB962C8B-B14F-4D97-AF65-F5344CB8AC3E}">
        <p14:creationId xmlns:p14="http://schemas.microsoft.com/office/powerpoint/2010/main" val="26210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09532"/>
            <a:ext cx="7772400" cy="37804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Согласно приказу № 1088 от 16.09.19г. « Об утверждении схемы маршрутизации пациентов……»</a:t>
            </a: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91630"/>
            <a:ext cx="8352927" cy="33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366713" algn="just" fontAlgn="t">
              <a:buFont typeface="Wingdings" pitchFamily="2" charset="2"/>
              <a:buChar char="Ø"/>
            </a:pPr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1600" b="1" dirty="0" smtClean="0"/>
              <a:t>Бригадами скорой медицинской помощи все </a:t>
            </a:r>
            <a:r>
              <a:rPr lang="ru-RU" sz="1600" b="1" dirty="0"/>
              <a:t>пациенты с ОКС с подъемом сегмента </a:t>
            </a:r>
            <a:r>
              <a:rPr lang="en-US" sz="1600" b="1" dirty="0"/>
              <a:t>ST  </a:t>
            </a:r>
            <a:r>
              <a:rPr lang="ru-RU" sz="1600" b="1" dirty="0"/>
              <a:t>и без подъема сегмента </a:t>
            </a:r>
            <a:r>
              <a:rPr lang="en-US" sz="1600" b="1" dirty="0"/>
              <a:t>ST </a:t>
            </a:r>
            <a:r>
              <a:rPr lang="ru-RU" sz="1600" b="1" dirty="0"/>
              <a:t>из </a:t>
            </a:r>
            <a:r>
              <a:rPr lang="ru-RU" sz="1600" b="1" dirty="0" err="1"/>
              <a:t>г.о</a:t>
            </a:r>
            <a:r>
              <a:rPr lang="ru-RU" sz="1600" b="1" dirty="0"/>
              <a:t>. Саранск, Ромодановского, </a:t>
            </a:r>
            <a:r>
              <a:rPr lang="ru-RU" sz="1600" b="1" dirty="0" err="1"/>
              <a:t>Кочкуровского</a:t>
            </a:r>
            <a:r>
              <a:rPr lang="ru-RU" sz="1600" b="1" dirty="0"/>
              <a:t>, </a:t>
            </a:r>
            <a:r>
              <a:rPr lang="ru-RU" sz="1600" b="1" dirty="0" err="1"/>
              <a:t>Лямбирского</a:t>
            </a:r>
            <a:r>
              <a:rPr lang="ru-RU" sz="1600" b="1" dirty="0"/>
              <a:t>, </a:t>
            </a:r>
            <a:r>
              <a:rPr lang="ru-RU" sz="1600" b="1" dirty="0" err="1"/>
              <a:t>Старошайговского</a:t>
            </a:r>
            <a:r>
              <a:rPr lang="ru-RU" sz="1600" b="1" dirty="0"/>
              <a:t>, </a:t>
            </a:r>
            <a:r>
              <a:rPr lang="ru-RU" sz="1600" b="1" dirty="0" err="1"/>
              <a:t>Ичалковского</a:t>
            </a:r>
            <a:r>
              <a:rPr lang="ru-RU" sz="1600" b="1" dirty="0"/>
              <a:t>,  </a:t>
            </a:r>
            <a:r>
              <a:rPr lang="ru-RU" sz="1600" b="1" dirty="0" err="1"/>
              <a:t>Большеигнатовского</a:t>
            </a:r>
            <a:r>
              <a:rPr lang="ru-RU" sz="1600" b="1" dirty="0"/>
              <a:t> муниципальных районов доставляются в РСЦ №2 </a:t>
            </a:r>
            <a:r>
              <a:rPr lang="ru-RU" sz="1600" b="1" dirty="0" smtClean="0"/>
              <a:t>круглосуточно.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ru-RU" sz="1600" b="1" dirty="0" smtClean="0"/>
              <a:t> В </a:t>
            </a:r>
            <a:r>
              <a:rPr lang="ru-RU" sz="1600" b="1" dirty="0"/>
              <a:t>случае не подтверждения диагноза ОКС в РСЦ №2 пациенты:</a:t>
            </a:r>
          </a:p>
          <a:p>
            <a:pPr algn="l"/>
            <a:r>
              <a:rPr lang="ru-RU" sz="1600" b="1" dirty="0" smtClean="0"/>
              <a:t>    - </a:t>
            </a:r>
            <a:r>
              <a:rPr lang="ru-RU" sz="1600" b="1" dirty="0"/>
              <a:t>из ГО Саранск, Ромодановского, </a:t>
            </a:r>
            <a:r>
              <a:rPr lang="ru-RU" sz="1600" b="1" dirty="0" err="1"/>
              <a:t>Кочкуровского</a:t>
            </a:r>
            <a:r>
              <a:rPr lang="ru-RU" sz="1600" b="1" dirty="0"/>
              <a:t>, </a:t>
            </a:r>
            <a:r>
              <a:rPr lang="ru-RU" sz="1600" b="1" dirty="0" err="1"/>
              <a:t>Лямбирского</a:t>
            </a:r>
            <a:r>
              <a:rPr lang="ru-RU" sz="1600" b="1" dirty="0"/>
              <a:t> муниципальных   районов направляются бригадой скорой медицинской помощи в дежурную больницу соответствующего профиля.</a:t>
            </a:r>
          </a:p>
          <a:p>
            <a:pPr algn="l"/>
            <a:r>
              <a:rPr lang="ru-RU" sz="1600" b="1" dirty="0" smtClean="0"/>
              <a:t>    - </a:t>
            </a:r>
            <a:r>
              <a:rPr lang="ru-RU" sz="1600" b="1" dirty="0"/>
              <a:t>из </a:t>
            </a:r>
            <a:r>
              <a:rPr lang="ru-RU" sz="1600" b="1" dirty="0" err="1"/>
              <a:t>Старошайговского</a:t>
            </a:r>
            <a:r>
              <a:rPr lang="ru-RU" sz="1600" b="1" dirty="0"/>
              <a:t>, </a:t>
            </a:r>
            <a:r>
              <a:rPr lang="ru-RU" sz="1600" b="1" dirty="0" err="1"/>
              <a:t>Ичалковского</a:t>
            </a:r>
            <a:r>
              <a:rPr lang="ru-RU" sz="1600" b="1" dirty="0"/>
              <a:t>, </a:t>
            </a:r>
            <a:r>
              <a:rPr lang="ru-RU" sz="1600" b="1" dirty="0" err="1"/>
              <a:t>Большеигнатовского</a:t>
            </a:r>
            <a:r>
              <a:rPr lang="ru-RU" sz="1600" b="1" dirty="0"/>
              <a:t> муниципальных </a:t>
            </a:r>
            <a:endParaRPr lang="ru-RU" sz="1600" b="1" dirty="0" smtClean="0"/>
          </a:p>
          <a:p>
            <a:pPr algn="l"/>
            <a:r>
              <a:rPr lang="ru-RU" sz="1600" b="1" dirty="0" smtClean="0"/>
              <a:t>районов </a:t>
            </a:r>
            <a:r>
              <a:rPr lang="ru-RU" sz="1600" b="1" dirty="0"/>
              <a:t>госпитализируются в профильные отделения МРЦКБ.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94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Тактика врача ( фельдшера) при ОКС на </a:t>
            </a:r>
            <a:b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err="1">
                <a:solidFill>
                  <a:schemeClr val="tx2"/>
                </a:solidFill>
                <a:latin typeface="+mn-lt"/>
                <a:cs typeface="Times New Roman" pitchFamily="18" charset="0"/>
              </a:rPr>
              <a:t>догоспитальном</a:t>
            </a:r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этапе.</a:t>
            </a:r>
            <a:b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cs typeface="Times New Roman" pitchFamily="18" charset="0"/>
              </a:rPr>
              <a:t>Первоначальная оценка больных с болью в грудной клетке.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cs typeface="Times New Roman" pitchFamily="18" charset="0"/>
              </a:rPr>
              <a:t>Установка диагноза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cs typeface="Times New Roman" pitchFamily="18" charset="0"/>
              </a:rPr>
              <a:t>Лечение ОКС на </a:t>
            </a:r>
            <a:r>
              <a:rPr lang="ru-RU" sz="2000" dirty="0" err="1">
                <a:cs typeface="Times New Roman" pitchFamily="18" charset="0"/>
              </a:rPr>
              <a:t>догоспитальном</a:t>
            </a:r>
            <a:r>
              <a:rPr lang="ru-RU" sz="2000" dirty="0">
                <a:cs typeface="Times New Roman" pitchFamily="18" charset="0"/>
              </a:rPr>
              <a:t> этапе.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cs typeface="Times New Roman" pitchFamily="18" charset="0"/>
              </a:rPr>
              <a:t>Показания к госпитализации в ПСО, РСЦ и транспортировка.</a:t>
            </a:r>
          </a:p>
        </p:txBody>
      </p:sp>
    </p:spTree>
    <p:extLst>
      <p:ext uri="{BB962C8B-B14F-4D97-AF65-F5344CB8AC3E}">
        <p14:creationId xmlns:p14="http://schemas.microsoft.com/office/powerpoint/2010/main" val="2384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Что это означает на практике?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В течение 10 – 15 мин необходимо: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Короткий прицельный анамнез, </a:t>
            </a:r>
            <a:r>
              <a:rPr lang="ru-RU" sz="2000" dirty="0" err="1">
                <a:solidFill>
                  <a:schemeClr val="dk1"/>
                </a:solidFill>
                <a:cs typeface="Times New Roman" pitchFamily="18" charset="0"/>
              </a:rPr>
              <a:t>физикальное</a:t>
            </a: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 обследование.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Оценка ЧДД, АД, ЧСС, насыщение О2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Регистрация ЭКГ.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Готовность к СЛР и </a:t>
            </a:r>
            <a:r>
              <a:rPr lang="ru-RU" sz="2000" dirty="0" err="1">
                <a:solidFill>
                  <a:schemeClr val="dk1"/>
                </a:solidFill>
                <a:cs typeface="Times New Roman" pitchFamily="18" charset="0"/>
              </a:rPr>
              <a:t>дефибрилляции</a:t>
            </a: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.</a:t>
            </a:r>
          </a:p>
          <a:p>
            <a:pPr marL="171450" indent="366713" algn="just" fontAlgn="t">
              <a:buFont typeface="Wingdings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cs typeface="Times New Roman" pitchFamily="18" charset="0"/>
              </a:rPr>
              <a:t>Обеспечение в/в доступа.</a:t>
            </a:r>
          </a:p>
        </p:txBody>
      </p:sp>
    </p:spTree>
    <p:extLst>
      <p:ext uri="{BB962C8B-B14F-4D97-AF65-F5344CB8AC3E}">
        <p14:creationId xmlns:p14="http://schemas.microsoft.com/office/powerpoint/2010/main" val="14553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LPPT-COLOR-A2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27696"/>
    </a:accent1>
    <a:accent2>
      <a:srgbClr val="4BACC6"/>
    </a:accent2>
    <a:accent3>
      <a:srgbClr val="027696"/>
    </a:accent3>
    <a:accent4>
      <a:srgbClr val="4BACC6"/>
    </a:accent4>
    <a:accent5>
      <a:srgbClr val="027696"/>
    </a:accent5>
    <a:accent6>
      <a:srgbClr val="4BACC6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2195</TotalTime>
  <Words>1174</Words>
  <Application>Microsoft Office PowerPoint</Application>
  <PresentationFormat>Экран (16:9)</PresentationFormat>
  <Paragraphs>206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Главная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Согласно приказу № 1088 от 16.09.19г. « Об утверждении схемы маршрутизации пациентов……» </vt:lpstr>
      <vt:lpstr>Тактика врача ( фельдшера) при ОКС на  догоспитальном этапе. </vt:lpstr>
      <vt:lpstr>Что это означает на практике?</vt:lpstr>
      <vt:lpstr>Неотложная терапия:</vt:lpstr>
      <vt:lpstr>ТЛТ или Первичное ЧКВ.</vt:lpstr>
      <vt:lpstr>Перевод пациентов с ОКС из ПСО и из МО, находящихся в зоне ответственности ПСО:</vt:lpstr>
      <vt:lpstr>Презентация PowerPoint</vt:lpstr>
      <vt:lpstr>Перевод пациентов с ОКС из ПСО и из МО,  находящихся в зоне ответственности ПСО:</vt:lpstr>
      <vt:lpstr> Переводу в РСЦ №2 не подлежат пациенты с любой формой ОКС, находящиеся: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деятельности неврологического отделения ГБУЗ РМ "Республиканская клиническая  больница" по лечению больных с острыми нарушениями мозгового кровообращения за 9 месяцев 2014 года</dc:title>
  <dc:creator>Ксения</dc:creator>
  <cp:lastModifiedBy>Пользователь</cp:lastModifiedBy>
  <cp:revision>404</cp:revision>
  <cp:lastPrinted>2019-09-25T11:22:36Z</cp:lastPrinted>
  <dcterms:created xsi:type="dcterms:W3CDTF">2014-11-25T07:59:00Z</dcterms:created>
  <dcterms:modified xsi:type="dcterms:W3CDTF">2020-01-31T07:12:18Z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